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1"/>
  </p:sldMasterIdLst>
  <p:notesMasterIdLst>
    <p:notesMasterId r:id="rId22"/>
  </p:notesMasterIdLst>
  <p:sldIdLst>
    <p:sldId id="844" r:id="rId2"/>
    <p:sldId id="1012" r:id="rId3"/>
    <p:sldId id="1073" r:id="rId4"/>
    <p:sldId id="1074" r:id="rId5"/>
    <p:sldId id="1075" r:id="rId6"/>
    <p:sldId id="1080" r:id="rId7"/>
    <p:sldId id="1076" r:id="rId8"/>
    <p:sldId id="999" r:id="rId9"/>
    <p:sldId id="1022" r:id="rId10"/>
    <p:sldId id="1060" r:id="rId11"/>
    <p:sldId id="1078" r:id="rId12"/>
    <p:sldId id="951" r:id="rId13"/>
    <p:sldId id="1015" r:id="rId14"/>
    <p:sldId id="854" r:id="rId15"/>
    <p:sldId id="1077" r:id="rId16"/>
    <p:sldId id="1001" r:id="rId17"/>
    <p:sldId id="1081" r:id="rId18"/>
    <p:sldId id="1038" r:id="rId19"/>
    <p:sldId id="1021" r:id="rId20"/>
    <p:sldId id="973" r:id="rId21"/>
  </p:sldIdLst>
  <p:sldSz cx="91440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bias Schultz" initials="TS" lastIdx="10" clrIdx="0">
    <p:extLst>
      <p:ext uri="{19B8F6BF-5375-455C-9EA6-DF929625EA0E}">
        <p15:presenceInfo xmlns:p15="http://schemas.microsoft.com/office/powerpoint/2012/main" userId="S::TSchultz@scsglobalservices.com::86eda64e-93dd-4550-ad43-a2d424cb4ad7" providerId="AD"/>
      </p:ext>
    </p:extLst>
  </p:cmAuthor>
  <p:cmAuthor id="2" name="Linda Brown" initials="LB" lastIdx="1" clrIdx="1">
    <p:extLst>
      <p:ext uri="{19B8F6BF-5375-455C-9EA6-DF929625EA0E}">
        <p15:presenceInfo xmlns:p15="http://schemas.microsoft.com/office/powerpoint/2012/main" userId="S::lbrown@scsglobalservices.com::ac6eceee-ee62-4f9f-9b35-706703c6d8b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06"/>
    <a:srgbClr val="C00000"/>
    <a:srgbClr val="FFF5AA"/>
    <a:srgbClr val="7A0002"/>
    <a:srgbClr val="5C2A0A"/>
    <a:srgbClr val="C89A02"/>
    <a:srgbClr val="E0AB02"/>
    <a:srgbClr val="000000"/>
    <a:srgbClr val="FFFB00"/>
    <a:srgbClr val="F6E5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0F0F0"/>
          </a:solidFill>
        </a:fill>
      </a:tcStyle>
    </a:wholeTbl>
    <a:band1H>
      <a:tcStyle>
        <a:tcBdr/>
        <a:fill>
          <a:solidFill>
            <a:srgbClr val="E1E1E1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E1E1E1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A5A5A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A5A5A5"/>
          </a:solidFill>
        </a:fill>
      </a:tcStyle>
    </a:firstRow>
  </a:tblStyle>
  <a:tblStyle styleId="{00A15C55-8517-42AA-B614-E9B94910E393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4E7"/>
          </a:solidFill>
        </a:fill>
      </a:tcStyle>
    </a:wholeTbl>
    <a:band1H>
      <a:tcStyle>
        <a:tcBdr/>
        <a:fill>
          <a:solidFill>
            <a:srgbClr val="FFE8CB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FE8CB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FFC000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FFC000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C000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C000"/>
          </a:solidFill>
        </a:fill>
      </a:tcStyle>
    </a:firstRow>
  </a:tblStyle>
  <a:tblStyle styleId="{93296810-A885-4BE3-A3E7-6D5BEEA58F3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BF1E9"/>
          </a:solidFill>
        </a:fill>
      </a:tcStyle>
    </a:wholeTbl>
    <a:band1H>
      <a:tcStyle>
        <a:tcBdr/>
        <a:fill>
          <a:solidFill>
            <a:srgbClr val="D5E3C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5E3C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70AD47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70AD47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70AD47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70AD47"/>
          </a:solidFill>
        </a:fill>
      </a:tcStyle>
    </a:firstRow>
  </a:tblStyle>
  <a:tblStyle styleId="{1FECB4D8-DB02-4DC6-A0A2-4F2EBAE1DC90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F0F0F0"/>
          </a:solidFill>
        </a:fill>
      </a:tcStyle>
    </a:band1H>
    <a:band1V>
      <a:tcStyle>
        <a:tcBdr/>
        <a:fill>
          <a:solidFill>
            <a:srgbClr val="F0F0F0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firstRow>
  </a:tblStyle>
  <a:tblStyle styleId="{35758FB7-9AC5-4552-8A53-C91805E547F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92AA4C"/>
          </a:solidFill>
        </a:fill>
      </a:tcStyle>
    </a:wholeTbl>
    <a:band1H>
      <a:tcStyle>
        <a:tcBdr/>
        <a:fill>
          <a:solidFill>
            <a:srgbClr val="92AA4C"/>
          </a:solidFill>
        </a:fill>
      </a:tcStyle>
    </a:band1H>
    <a:band2H>
      <a:tcStyle>
        <a:tcBdr/>
        <a:fill>
          <a:solidFill>
            <a:srgbClr val="92AA4C"/>
          </a:solidFill>
        </a:fill>
      </a:tcStyle>
    </a:band2H>
    <a:band1V>
      <a:tcStyle>
        <a:tcBdr>
          <a:top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92AA4C"/>
          </a:solidFill>
        </a:fill>
      </a:tcStyle>
    </a:band1V>
    <a:band2V>
      <a:tcStyle>
        <a:tcBdr/>
        <a:fill>
          <a:solidFill>
            <a:srgbClr val="92AA4C"/>
          </a:solidFill>
        </a:fill>
      </a:tcStyle>
    </a:band2V>
    <a:lastCol>
      <a:tcTxStyle b="on">
        <a:font>
          <a:latin typeface=""/>
          <a:ea typeface=""/>
          <a:cs typeface=""/>
        </a:font>
      </a:tcTxStyle>
      <a:tcStyle>
        <a:tcBdr>
          <a:left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92AA4C"/>
          </a:solidFill>
        </a:fill>
      </a:tcStyle>
    </a:lastCol>
    <a:firstCol>
      <a:tcTxStyle b="on">
        <a:font>
          <a:latin typeface=""/>
          <a:ea typeface=""/>
          <a:cs typeface=""/>
        </a:font>
      </a:tcTxStyle>
      <a:tcStyle>
        <a:tcBdr>
          <a:left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92AA4C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left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92AA4C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left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92AA4C"/>
          </a:solidFill>
        </a:fill>
      </a:tcStyle>
    </a:firstRow>
  </a:tblStyle>
  <a:tblStyle styleId="{6E25E649-3F16-4E02-A733-19D2CDBF48F0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5B9BD5"/>
          </a:solidFill>
        </a:fill>
      </a:tcStyle>
    </a:firstRow>
  </a:tblStyle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AEFF7"/>
          </a:solidFill>
        </a:fill>
      </a:tcStyle>
    </a:wholeTbl>
    <a:band1H>
      <a:tcStyle>
        <a:tcBdr/>
        <a:fill>
          <a:solidFill>
            <a:srgbClr val="D2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2DEE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5B9BD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5B9BD5"/>
          </a:solidFill>
        </a:fill>
      </a:tcStyle>
    </a:firstRow>
  </a:tblStyle>
  <a:tblStyle styleId="{0505E3EF-67EA-436B-97B2-0124C06EBD24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0F0F0"/>
          </a:solidFill>
        </a:fill>
      </a:tcStyle>
    </a:wholeTbl>
    <a:band1H>
      <a:tcStyle>
        <a:tcBdr/>
        <a:fill>
          <a:solidFill>
            <a:srgbClr val="E1E1E1"/>
          </a:solidFill>
        </a:fill>
      </a:tcStyle>
    </a:band1H>
    <a:band1V>
      <a:tcStyle>
        <a:tcBdr/>
        <a:fill>
          <a:solidFill>
            <a:srgbClr val="E1E1E1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2540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0F0F0"/>
          </a:solidFill>
        </a:fill>
      </a:tcStyle>
    </a:lastRow>
    <a:firstRow>
      <a:tcTxStyle b="on">
        <a:font>
          <a:latin typeface=""/>
          <a:ea typeface=""/>
          <a:cs typeface=""/>
        </a:font>
      </a:tcTxStyle>
      <a:tcStyle>
        <a:tcBdr/>
        <a:fill>
          <a:solidFill>
            <a:srgbClr val="F0F0F0"/>
          </a:solidFill>
        </a:fill>
      </a:tcStyle>
    </a:firstRow>
  </a:tblStyle>
  <a:tblStyle styleId="{85BE263C-DBD7-4A20-BB59-AAB30ACAA65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ED7D31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ED7D31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D7D31"/>
          </a:solidFill>
        </a:fill>
      </a:tcStyle>
    </a:firstRow>
  </a:tblStyle>
  <a:tblStyle styleId="{EB344D84-9AFB-497E-A393-DC336BA19D2E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A5A5A5"/>
          </a:solidFill>
        </a:fill>
      </a:tcStyle>
    </a:firstRow>
  </a:tblStyle>
  <a:tblStyle styleId="{2A488322-F2BA-4B5B-9748-0D474271808F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70AD47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70AD47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70AD47"/>
          </a:solidFill>
        </a:fill>
      </a:tcStyle>
    </a:firstRow>
  </a:tblStyle>
  <a:tblStyle styleId="{5A111915-BE36-4E01-A7E5-04B1672EAD32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>
          <a:top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band1H>
    <a:band1V>
      <a:tcStyle>
        <a:tcBdr>
          <a:left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1V>
    <a:band2V>
      <a:tcStyle>
        <a:tcBdr>
          <a:left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2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92AA4C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92AA4C"/>
          </a:solidFill>
        </a:fill>
      </a:tcStyle>
    </a:firstRow>
  </a:tblStyle>
  <a:tblStyle styleId="{7E9639D4-E3E2-4D34-9284-5A2195B3D0D7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317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>
          <a:top>
            <a:ln w="317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band1H>
    <a:band1V>
      <a:tcStyle>
        <a:tcBdr>
          <a:left>
            <a:ln w="317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1V>
    <a:band2V>
      <a:tcStyle>
        <a:tcBdr>
          <a:left>
            <a:ln w="317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2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firstRow>
  </a:tblStyle>
  <a:tblStyle styleId="{74C1A8A3-306A-4EB7-A6B1-4F7E0EB9C5D6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EB9631B5-78F2-41C9-869B-9F39066F8104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FFC000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FFC000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C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535" autoAdjust="0"/>
    <p:restoredTop sz="95794"/>
  </p:normalViewPr>
  <p:slideViewPr>
    <p:cSldViewPr snapToGrid="0" snapToObjects="1">
      <p:cViewPr varScale="1">
        <p:scale>
          <a:sx n="94" d="100"/>
          <a:sy n="94" d="100"/>
        </p:scale>
        <p:origin x="568" y="192"/>
      </p:cViewPr>
      <p:guideLst/>
    </p:cSldViewPr>
  </p:slideViewPr>
  <p:outlineViewPr>
    <p:cViewPr>
      <p:scale>
        <a:sx n="33" d="100"/>
        <a:sy n="33" d="100"/>
      </p:scale>
      <p:origin x="0" y="-6816"/>
    </p:cViewPr>
  </p:outlineViewPr>
  <p:notesTextViewPr>
    <p:cViewPr>
      <p:scale>
        <a:sx n="85" d="100"/>
        <a:sy n="85" d="100"/>
      </p:scale>
      <p:origin x="0" y="0"/>
    </p:cViewPr>
  </p:notesTextViewPr>
  <p:sorterViewPr>
    <p:cViewPr varScale="1"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268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tobias.schultz\Documents\002_CORP_Development\_PROJECTS\Climate-ISO\SRM\Table-1-Required-RF-Reduction-100918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57667525991639"/>
          <c:y val="2.5256945283807113E-2"/>
          <c:w val="0.83007842109325336"/>
          <c:h val="0.77674540682414694"/>
        </c:manualLayout>
      </c:layout>
      <c:lineChart>
        <c:grouping val="standard"/>
        <c:varyColors val="0"/>
        <c:ser>
          <c:idx val="0"/>
          <c:order val="0"/>
          <c:tx>
            <c:strRef>
              <c:f>'All RCPs Chart'!$E$3</c:f>
              <c:strCache>
                <c:ptCount val="1"/>
                <c:pt idx="0">
                  <c:v>Worst-case (RCP8.5)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'All RCPs Chart'!$A$261:$A$341</c:f>
              <c:numCache>
                <c:formatCode>General</c:formatCode>
                <c:ptCount val="8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  <c:pt idx="31">
                  <c:v>2051</c:v>
                </c:pt>
                <c:pt idx="32">
                  <c:v>2052</c:v>
                </c:pt>
                <c:pt idx="33">
                  <c:v>2053</c:v>
                </c:pt>
                <c:pt idx="34">
                  <c:v>2054</c:v>
                </c:pt>
                <c:pt idx="35">
                  <c:v>2055</c:v>
                </c:pt>
                <c:pt idx="36">
                  <c:v>2056</c:v>
                </c:pt>
                <c:pt idx="37">
                  <c:v>2057</c:v>
                </c:pt>
                <c:pt idx="38">
                  <c:v>2058</c:v>
                </c:pt>
                <c:pt idx="39">
                  <c:v>2059</c:v>
                </c:pt>
                <c:pt idx="40">
                  <c:v>2060</c:v>
                </c:pt>
                <c:pt idx="41">
                  <c:v>2061</c:v>
                </c:pt>
                <c:pt idx="42">
                  <c:v>2062</c:v>
                </c:pt>
                <c:pt idx="43">
                  <c:v>2063</c:v>
                </c:pt>
                <c:pt idx="44">
                  <c:v>2064</c:v>
                </c:pt>
                <c:pt idx="45">
                  <c:v>2065</c:v>
                </c:pt>
                <c:pt idx="46">
                  <c:v>2066</c:v>
                </c:pt>
                <c:pt idx="47">
                  <c:v>2067</c:v>
                </c:pt>
                <c:pt idx="48">
                  <c:v>2068</c:v>
                </c:pt>
                <c:pt idx="49">
                  <c:v>2069</c:v>
                </c:pt>
                <c:pt idx="50">
                  <c:v>2070</c:v>
                </c:pt>
                <c:pt idx="51">
                  <c:v>2071</c:v>
                </c:pt>
                <c:pt idx="52">
                  <c:v>2072</c:v>
                </c:pt>
                <c:pt idx="53">
                  <c:v>2073</c:v>
                </c:pt>
                <c:pt idx="54">
                  <c:v>2074</c:v>
                </c:pt>
                <c:pt idx="55">
                  <c:v>2075</c:v>
                </c:pt>
                <c:pt idx="56">
                  <c:v>2076</c:v>
                </c:pt>
                <c:pt idx="57">
                  <c:v>2077</c:v>
                </c:pt>
                <c:pt idx="58">
                  <c:v>2078</c:v>
                </c:pt>
                <c:pt idx="59">
                  <c:v>2079</c:v>
                </c:pt>
                <c:pt idx="60">
                  <c:v>2080</c:v>
                </c:pt>
                <c:pt idx="61">
                  <c:v>2081</c:v>
                </c:pt>
                <c:pt idx="62">
                  <c:v>2082</c:v>
                </c:pt>
                <c:pt idx="63">
                  <c:v>2083</c:v>
                </c:pt>
                <c:pt idx="64">
                  <c:v>2084</c:v>
                </c:pt>
                <c:pt idx="65">
                  <c:v>2085</c:v>
                </c:pt>
                <c:pt idx="66">
                  <c:v>2086</c:v>
                </c:pt>
                <c:pt idx="67">
                  <c:v>2087</c:v>
                </c:pt>
                <c:pt idx="68">
                  <c:v>2088</c:v>
                </c:pt>
                <c:pt idx="69">
                  <c:v>2089</c:v>
                </c:pt>
                <c:pt idx="70">
                  <c:v>2090</c:v>
                </c:pt>
                <c:pt idx="71">
                  <c:v>2091</c:v>
                </c:pt>
                <c:pt idx="72">
                  <c:v>2092</c:v>
                </c:pt>
                <c:pt idx="73">
                  <c:v>2093</c:v>
                </c:pt>
                <c:pt idx="74">
                  <c:v>2094</c:v>
                </c:pt>
                <c:pt idx="75">
                  <c:v>2095</c:v>
                </c:pt>
                <c:pt idx="76">
                  <c:v>2096</c:v>
                </c:pt>
                <c:pt idx="77">
                  <c:v>2097</c:v>
                </c:pt>
                <c:pt idx="78">
                  <c:v>2098</c:v>
                </c:pt>
                <c:pt idx="79">
                  <c:v>2099</c:v>
                </c:pt>
                <c:pt idx="80">
                  <c:v>2100</c:v>
                </c:pt>
              </c:numCache>
            </c:numRef>
          </c:cat>
          <c:val>
            <c:numRef>
              <c:f>'All RCPs Chart'!$E$261:$E$341</c:f>
              <c:numCache>
                <c:formatCode>0.0</c:formatCode>
                <c:ptCount val="81"/>
                <c:pt idx="0">
                  <c:v>2.665736327272727</c:v>
                </c:pt>
                <c:pt idx="1">
                  <c:v>2.7202566181818182</c:v>
                </c:pt>
                <c:pt idx="2">
                  <c:v>2.7757215090909089</c:v>
                </c:pt>
                <c:pt idx="3">
                  <c:v>2.8320606909090906</c:v>
                </c:pt>
                <c:pt idx="4">
                  <c:v>2.8892072727272726</c:v>
                </c:pt>
                <c:pt idx="5">
                  <c:v>2.9471996000000003</c:v>
                </c:pt>
                <c:pt idx="6">
                  <c:v>3.0061696818181818</c:v>
                </c:pt>
                <c:pt idx="7">
                  <c:v>3.0660384000000005</c:v>
                </c:pt>
                <c:pt idx="8">
                  <c:v>3.1267701545454547</c:v>
                </c:pt>
                <c:pt idx="9">
                  <c:v>3.1884921636363632</c:v>
                </c:pt>
                <c:pt idx="10">
                  <c:v>3.2512435727272719</c:v>
                </c:pt>
                <c:pt idx="11">
                  <c:v>3.3150559545454543</c:v>
                </c:pt>
                <c:pt idx="12">
                  <c:v>3.3799559363636367</c:v>
                </c:pt>
                <c:pt idx="13">
                  <c:v>3.4459656000000005</c:v>
                </c:pt>
                <c:pt idx="14">
                  <c:v>3.513102709090909</c:v>
                </c:pt>
                <c:pt idx="15">
                  <c:v>3.5813516363636366</c:v>
                </c:pt>
                <c:pt idx="16">
                  <c:v>3.6505230636363635</c:v>
                </c:pt>
                <c:pt idx="17">
                  <c:v>3.7203470090909092</c:v>
                </c:pt>
                <c:pt idx="18">
                  <c:v>3.7907753909090913</c:v>
                </c:pt>
                <c:pt idx="19">
                  <c:v>3.8618483545454549</c:v>
                </c:pt>
                <c:pt idx="20">
                  <c:v>3.9335377727272727</c:v>
                </c:pt>
                <c:pt idx="21">
                  <c:v>4.0058247272727279</c:v>
                </c:pt>
                <c:pt idx="22">
                  <c:v>4.0786994272727277</c:v>
                </c:pt>
                <c:pt idx="23">
                  <c:v>4.1521583454545459</c:v>
                </c:pt>
                <c:pt idx="24">
                  <c:v>4.2262032454545464</c:v>
                </c:pt>
                <c:pt idx="25">
                  <c:v>4.3007383545454552</c:v>
                </c:pt>
                <c:pt idx="26">
                  <c:v>4.3755981636363641</c:v>
                </c:pt>
                <c:pt idx="27">
                  <c:v>4.4507599999999998</c:v>
                </c:pt>
                <c:pt idx="28">
                  <c:v>4.5262241363636369</c:v>
                </c:pt>
                <c:pt idx="29">
                  <c:v>4.6019218636363632</c:v>
                </c:pt>
                <c:pt idx="30">
                  <c:v>4.6778054727272727</c:v>
                </c:pt>
                <c:pt idx="31">
                  <c:v>4.7538286545454547</c:v>
                </c:pt>
                <c:pt idx="32">
                  <c:v>4.8299454818181822</c:v>
                </c:pt>
                <c:pt idx="33">
                  <c:v>4.9061117909090903</c:v>
                </c:pt>
                <c:pt idx="34">
                  <c:v>4.9822868454545457</c:v>
                </c:pt>
                <c:pt idx="35">
                  <c:v>5.0584078818181819</c:v>
                </c:pt>
                <c:pt idx="36">
                  <c:v>5.1344917272727262</c:v>
                </c:pt>
                <c:pt idx="37">
                  <c:v>5.2106553090909093</c:v>
                </c:pt>
                <c:pt idx="38">
                  <c:v>5.2868958999999993</c:v>
                </c:pt>
                <c:pt idx="39">
                  <c:v>5.3631240999999994</c:v>
                </c:pt>
                <c:pt idx="40">
                  <c:v>5.4392829454545453</c:v>
                </c:pt>
                <c:pt idx="41">
                  <c:v>5.5153165545454534</c:v>
                </c:pt>
                <c:pt idx="42">
                  <c:v>5.5911664090909081</c:v>
                </c:pt>
                <c:pt idx="43">
                  <c:v>5.6667793454545441</c:v>
                </c:pt>
                <c:pt idx="44">
                  <c:v>5.7421093545454545</c:v>
                </c:pt>
                <c:pt idx="45">
                  <c:v>5.8170951363636361</c:v>
                </c:pt>
                <c:pt idx="46">
                  <c:v>5.8916851818181817</c:v>
                </c:pt>
                <c:pt idx="47">
                  <c:v>5.9658665999999991</c:v>
                </c:pt>
                <c:pt idx="48">
                  <c:v>6.0396378636363632</c:v>
                </c:pt>
                <c:pt idx="49">
                  <c:v>6.113003763636363</c:v>
                </c:pt>
                <c:pt idx="50">
                  <c:v>6.18597539090909</c:v>
                </c:pt>
                <c:pt idx="51">
                  <c:v>6.2585608727272728</c:v>
                </c:pt>
                <c:pt idx="52">
                  <c:v>6.3307740181818186</c:v>
                </c:pt>
                <c:pt idx="53">
                  <c:v>6.402611663636363</c:v>
                </c:pt>
                <c:pt idx="54">
                  <c:v>6.4740680727272721</c:v>
                </c:pt>
                <c:pt idx="55">
                  <c:v>6.5452309363636347</c:v>
                </c:pt>
                <c:pt idx="56">
                  <c:v>6.6162778545454533</c:v>
                </c:pt>
                <c:pt idx="57">
                  <c:v>6.6873087181818169</c:v>
                </c:pt>
                <c:pt idx="58">
                  <c:v>6.7583282000000002</c:v>
                </c:pt>
                <c:pt idx="59">
                  <c:v>6.8293443909090907</c:v>
                </c:pt>
                <c:pt idx="60">
                  <c:v>6.9003715909090912</c:v>
                </c:pt>
                <c:pt idx="61">
                  <c:v>6.9714246363636363</c:v>
                </c:pt>
                <c:pt idx="62">
                  <c:v>7.0425052545454552</c:v>
                </c:pt>
                <c:pt idx="63">
                  <c:v>7.1136146090909103</c:v>
                </c:pt>
                <c:pt idx="64">
                  <c:v>7.1847769545454545</c:v>
                </c:pt>
                <c:pt idx="65">
                  <c:v>7.255918063636364</c:v>
                </c:pt>
                <c:pt idx="66">
                  <c:v>7.326793645454547</c:v>
                </c:pt>
                <c:pt idx="67">
                  <c:v>7.3971682363636369</c:v>
                </c:pt>
                <c:pt idx="68">
                  <c:v>7.466950536363635</c:v>
                </c:pt>
                <c:pt idx="69">
                  <c:v>7.5361158727272706</c:v>
                </c:pt>
                <c:pt idx="70">
                  <c:v>7.6046324181818186</c:v>
                </c:pt>
                <c:pt idx="71">
                  <c:v>7.672467572727272</c:v>
                </c:pt>
                <c:pt idx="72">
                  <c:v>7.7395870090909105</c:v>
                </c:pt>
                <c:pt idx="73">
                  <c:v>7.8059748454545437</c:v>
                </c:pt>
                <c:pt idx="74">
                  <c:v>7.8716039999999996</c:v>
                </c:pt>
                <c:pt idx="75">
                  <c:v>7.9363678818181818</c:v>
                </c:pt>
                <c:pt idx="76">
                  <c:v>8.0002031272727283</c:v>
                </c:pt>
                <c:pt idx="77">
                  <c:v>8.0632031090909084</c:v>
                </c:pt>
                <c:pt idx="78">
                  <c:v>8.1254108818181816</c:v>
                </c:pt>
                <c:pt idx="79">
                  <c:v>8.1867976363636377</c:v>
                </c:pt>
                <c:pt idx="80">
                  <c:v>8.2473656272727283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B49-4333-B868-11772998E6FF}"/>
            </c:ext>
          </c:extLst>
        </c:ser>
        <c:ser>
          <c:idx val="1"/>
          <c:order val="1"/>
          <c:tx>
            <c:strRef>
              <c:f>'All RCPs Chart'!$F$3</c:f>
              <c:strCache>
                <c:ptCount val="1"/>
                <c:pt idx="0">
                  <c:v>1.5°C stabilization (RCP1.9)</c:v>
                </c:pt>
              </c:strCache>
            </c:strRef>
          </c:tx>
          <c:spPr>
            <a:ln w="38100">
              <a:solidFill>
                <a:srgbClr val="002060"/>
              </a:solidFill>
            </a:ln>
          </c:spPr>
          <c:marker>
            <c:symbol val="none"/>
          </c:marker>
          <c:cat>
            <c:numRef>
              <c:f>'All RCPs Chart'!$A$261:$A$341</c:f>
              <c:numCache>
                <c:formatCode>General</c:formatCode>
                <c:ptCount val="8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  <c:pt idx="31">
                  <c:v>2051</c:v>
                </c:pt>
                <c:pt idx="32">
                  <c:v>2052</c:v>
                </c:pt>
                <c:pt idx="33">
                  <c:v>2053</c:v>
                </c:pt>
                <c:pt idx="34">
                  <c:v>2054</c:v>
                </c:pt>
                <c:pt idx="35">
                  <c:v>2055</c:v>
                </c:pt>
                <c:pt idx="36">
                  <c:v>2056</c:v>
                </c:pt>
                <c:pt idx="37">
                  <c:v>2057</c:v>
                </c:pt>
                <c:pt idx="38">
                  <c:v>2058</c:v>
                </c:pt>
                <c:pt idx="39">
                  <c:v>2059</c:v>
                </c:pt>
                <c:pt idx="40">
                  <c:v>2060</c:v>
                </c:pt>
                <c:pt idx="41">
                  <c:v>2061</c:v>
                </c:pt>
                <c:pt idx="42">
                  <c:v>2062</c:v>
                </c:pt>
                <c:pt idx="43">
                  <c:v>2063</c:v>
                </c:pt>
                <c:pt idx="44">
                  <c:v>2064</c:v>
                </c:pt>
                <c:pt idx="45">
                  <c:v>2065</c:v>
                </c:pt>
                <c:pt idx="46">
                  <c:v>2066</c:v>
                </c:pt>
                <c:pt idx="47">
                  <c:v>2067</c:v>
                </c:pt>
                <c:pt idx="48">
                  <c:v>2068</c:v>
                </c:pt>
                <c:pt idx="49">
                  <c:v>2069</c:v>
                </c:pt>
                <c:pt idx="50">
                  <c:v>2070</c:v>
                </c:pt>
                <c:pt idx="51">
                  <c:v>2071</c:v>
                </c:pt>
                <c:pt idx="52">
                  <c:v>2072</c:v>
                </c:pt>
                <c:pt idx="53">
                  <c:v>2073</c:v>
                </c:pt>
                <c:pt idx="54">
                  <c:v>2074</c:v>
                </c:pt>
                <c:pt idx="55">
                  <c:v>2075</c:v>
                </c:pt>
                <c:pt idx="56">
                  <c:v>2076</c:v>
                </c:pt>
                <c:pt idx="57">
                  <c:v>2077</c:v>
                </c:pt>
                <c:pt idx="58">
                  <c:v>2078</c:v>
                </c:pt>
                <c:pt idx="59">
                  <c:v>2079</c:v>
                </c:pt>
                <c:pt idx="60">
                  <c:v>2080</c:v>
                </c:pt>
                <c:pt idx="61">
                  <c:v>2081</c:v>
                </c:pt>
                <c:pt idx="62">
                  <c:v>2082</c:v>
                </c:pt>
                <c:pt idx="63">
                  <c:v>2083</c:v>
                </c:pt>
                <c:pt idx="64">
                  <c:v>2084</c:v>
                </c:pt>
                <c:pt idx="65">
                  <c:v>2085</c:v>
                </c:pt>
                <c:pt idx="66">
                  <c:v>2086</c:v>
                </c:pt>
                <c:pt idx="67">
                  <c:v>2087</c:v>
                </c:pt>
                <c:pt idx="68">
                  <c:v>2088</c:v>
                </c:pt>
                <c:pt idx="69">
                  <c:v>2089</c:v>
                </c:pt>
                <c:pt idx="70">
                  <c:v>2090</c:v>
                </c:pt>
                <c:pt idx="71">
                  <c:v>2091</c:v>
                </c:pt>
                <c:pt idx="72">
                  <c:v>2092</c:v>
                </c:pt>
                <c:pt idx="73">
                  <c:v>2093</c:v>
                </c:pt>
                <c:pt idx="74">
                  <c:v>2094</c:v>
                </c:pt>
                <c:pt idx="75">
                  <c:v>2095</c:v>
                </c:pt>
                <c:pt idx="76">
                  <c:v>2096</c:v>
                </c:pt>
                <c:pt idx="77">
                  <c:v>2097</c:v>
                </c:pt>
                <c:pt idx="78">
                  <c:v>2098</c:v>
                </c:pt>
                <c:pt idx="79">
                  <c:v>2099</c:v>
                </c:pt>
                <c:pt idx="80">
                  <c:v>2100</c:v>
                </c:pt>
              </c:numCache>
            </c:numRef>
          </c:cat>
          <c:val>
            <c:numRef>
              <c:f>'All RCPs Chart'!$F$262:$F$341</c:f>
              <c:numCache>
                <c:formatCode>General</c:formatCode>
                <c:ptCount val="80"/>
                <c:pt idx="0">
                  <c:v>1.9</c:v>
                </c:pt>
                <c:pt idx="1">
                  <c:v>1.9</c:v>
                </c:pt>
                <c:pt idx="2">
                  <c:v>1.9</c:v>
                </c:pt>
                <c:pt idx="3">
                  <c:v>1.9</c:v>
                </c:pt>
                <c:pt idx="4">
                  <c:v>1.9</c:v>
                </c:pt>
                <c:pt idx="5">
                  <c:v>1.9</c:v>
                </c:pt>
                <c:pt idx="6">
                  <c:v>1.9</c:v>
                </c:pt>
                <c:pt idx="7">
                  <c:v>1.9</c:v>
                </c:pt>
                <c:pt idx="8">
                  <c:v>1.9</c:v>
                </c:pt>
                <c:pt idx="9">
                  <c:v>1.9</c:v>
                </c:pt>
                <c:pt idx="10">
                  <c:v>1.9</c:v>
                </c:pt>
                <c:pt idx="11">
                  <c:v>1.9</c:v>
                </c:pt>
                <c:pt idx="12">
                  <c:v>1.9</c:v>
                </c:pt>
                <c:pt idx="13">
                  <c:v>1.9</c:v>
                </c:pt>
                <c:pt idx="14">
                  <c:v>1.9</c:v>
                </c:pt>
                <c:pt idx="15">
                  <c:v>1.9</c:v>
                </c:pt>
                <c:pt idx="16">
                  <c:v>1.9</c:v>
                </c:pt>
                <c:pt idx="17">
                  <c:v>1.9</c:v>
                </c:pt>
                <c:pt idx="18">
                  <c:v>1.9</c:v>
                </c:pt>
                <c:pt idx="19">
                  <c:v>1.9</c:v>
                </c:pt>
                <c:pt idx="20">
                  <c:v>1.9</c:v>
                </c:pt>
                <c:pt idx="21">
                  <c:v>1.9</c:v>
                </c:pt>
                <c:pt idx="22">
                  <c:v>1.9</c:v>
                </c:pt>
                <c:pt idx="23">
                  <c:v>1.9</c:v>
                </c:pt>
                <c:pt idx="24">
                  <c:v>1.9</c:v>
                </c:pt>
                <c:pt idx="25">
                  <c:v>1.9</c:v>
                </c:pt>
                <c:pt idx="26">
                  <c:v>1.9</c:v>
                </c:pt>
                <c:pt idx="27">
                  <c:v>1.9</c:v>
                </c:pt>
                <c:pt idx="28">
                  <c:v>1.9</c:v>
                </c:pt>
                <c:pt idx="29">
                  <c:v>1.9</c:v>
                </c:pt>
                <c:pt idx="30">
                  <c:v>1.9</c:v>
                </c:pt>
                <c:pt idx="31">
                  <c:v>1.9</c:v>
                </c:pt>
                <c:pt idx="32">
                  <c:v>1.9</c:v>
                </c:pt>
                <c:pt idx="33">
                  <c:v>1.9</c:v>
                </c:pt>
                <c:pt idx="34">
                  <c:v>1.9</c:v>
                </c:pt>
                <c:pt idx="35">
                  <c:v>1.9</c:v>
                </c:pt>
                <c:pt idx="36">
                  <c:v>1.9</c:v>
                </c:pt>
                <c:pt idx="37">
                  <c:v>1.9</c:v>
                </c:pt>
                <c:pt idx="38">
                  <c:v>1.9</c:v>
                </c:pt>
                <c:pt idx="39">
                  <c:v>1.9</c:v>
                </c:pt>
                <c:pt idx="40">
                  <c:v>1.9</c:v>
                </c:pt>
                <c:pt idx="41">
                  <c:v>1.9</c:v>
                </c:pt>
                <c:pt idx="42">
                  <c:v>1.9</c:v>
                </c:pt>
                <c:pt idx="43">
                  <c:v>1.9</c:v>
                </c:pt>
                <c:pt idx="44">
                  <c:v>1.9</c:v>
                </c:pt>
                <c:pt idx="45">
                  <c:v>1.9</c:v>
                </c:pt>
                <c:pt idx="46">
                  <c:v>1.9</c:v>
                </c:pt>
                <c:pt idx="47">
                  <c:v>1.9</c:v>
                </c:pt>
                <c:pt idx="48">
                  <c:v>1.9</c:v>
                </c:pt>
                <c:pt idx="49">
                  <c:v>1.9</c:v>
                </c:pt>
                <c:pt idx="50">
                  <c:v>1.9</c:v>
                </c:pt>
                <c:pt idx="51">
                  <c:v>1.9</c:v>
                </c:pt>
                <c:pt idx="52">
                  <c:v>1.9</c:v>
                </c:pt>
                <c:pt idx="53">
                  <c:v>1.9</c:v>
                </c:pt>
                <c:pt idx="54">
                  <c:v>1.9</c:v>
                </c:pt>
                <c:pt idx="55">
                  <c:v>1.9</c:v>
                </c:pt>
                <c:pt idx="56">
                  <c:v>1.9</c:v>
                </c:pt>
                <c:pt idx="57">
                  <c:v>1.9</c:v>
                </c:pt>
                <c:pt idx="58">
                  <c:v>1.9</c:v>
                </c:pt>
                <c:pt idx="59">
                  <c:v>1.9</c:v>
                </c:pt>
                <c:pt idx="60">
                  <c:v>1.9</c:v>
                </c:pt>
                <c:pt idx="61">
                  <c:v>1.9</c:v>
                </c:pt>
                <c:pt idx="62">
                  <c:v>1.9</c:v>
                </c:pt>
                <c:pt idx="63">
                  <c:v>1.9</c:v>
                </c:pt>
                <c:pt idx="64">
                  <c:v>1.9</c:v>
                </c:pt>
                <c:pt idx="65">
                  <c:v>1.9</c:v>
                </c:pt>
                <c:pt idx="66">
                  <c:v>1.9</c:v>
                </c:pt>
                <c:pt idx="67">
                  <c:v>1.9</c:v>
                </c:pt>
                <c:pt idx="68">
                  <c:v>1.9</c:v>
                </c:pt>
                <c:pt idx="69">
                  <c:v>1.9</c:v>
                </c:pt>
                <c:pt idx="70">
                  <c:v>1.9</c:v>
                </c:pt>
                <c:pt idx="71">
                  <c:v>1.9</c:v>
                </c:pt>
                <c:pt idx="72">
                  <c:v>1.9</c:v>
                </c:pt>
                <c:pt idx="73">
                  <c:v>1.9</c:v>
                </c:pt>
                <c:pt idx="74">
                  <c:v>1.9</c:v>
                </c:pt>
                <c:pt idx="75">
                  <c:v>1.9</c:v>
                </c:pt>
                <c:pt idx="76">
                  <c:v>1.9</c:v>
                </c:pt>
                <c:pt idx="77">
                  <c:v>1.9</c:v>
                </c:pt>
                <c:pt idx="78">
                  <c:v>1.9</c:v>
                </c:pt>
                <c:pt idx="79">
                  <c:v>1.9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B49-4333-B868-11772998E6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5109128"/>
        <c:axId val="1"/>
      </c:lineChart>
      <c:catAx>
        <c:axId val="4851091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Year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Radiative Forcing (Watts per square meter)</a:t>
                </a:r>
              </a:p>
            </c:rich>
          </c:tx>
          <c:layout>
            <c:manualLayout>
              <c:xMode val="edge"/>
              <c:yMode val="edge"/>
              <c:x val="1.4450351536565131E-2"/>
              <c:y val="0.10023887774103805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48510912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overlay val="0"/>
      <c:spPr>
        <a:noFill/>
        <a:ln w="25400">
          <a:noFill/>
        </a:ln>
      </c:sp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0.23247</cdr:x>
      <cdr:y>0.52026</cdr:y>
    </cdr:from>
    <cdr:to>
      <cdr:x>0.23247</cdr:x>
      <cdr:y>0.63123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EB6615B7-DCD5-4757-96D9-B9394EB225EA}"/>
            </a:ext>
          </a:extLst>
        </cdr:cNvPr>
        <cdr:cNvCxnSpPr/>
      </cdr:nvCxnSpPr>
      <cdr:spPr>
        <a:xfrm xmlns:a="http://schemas.openxmlformats.org/drawingml/2006/main" flipV="1">
          <a:off x="2125684" y="3112055"/>
          <a:ext cx="0" cy="663760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0.44212</cdr:x>
      <cdr:y>0.39452</cdr:y>
    </cdr:from>
    <cdr:to>
      <cdr:x>0.44358</cdr:x>
      <cdr:y>0.62796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id="{E9EA9458-C3E7-4901-A4F2-0C772977B088}"/>
            </a:ext>
          </a:extLst>
        </cdr:cNvPr>
        <cdr:cNvCxnSpPr/>
      </cdr:nvCxnSpPr>
      <cdr:spPr>
        <a:xfrm xmlns:a="http://schemas.openxmlformats.org/drawingml/2006/main" flipV="1">
          <a:off x="4042745" y="2359899"/>
          <a:ext cx="13363" cy="1396384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0.63583</cdr:x>
      <cdr:y>0.27775</cdr:y>
    </cdr:from>
    <cdr:to>
      <cdr:x>0.63665</cdr:x>
      <cdr:y>0.62157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id="{F6DF394F-4622-4C0D-B45F-BB0F8B859D4C}"/>
            </a:ext>
          </a:extLst>
        </cdr:cNvPr>
        <cdr:cNvCxnSpPr/>
      </cdr:nvCxnSpPr>
      <cdr:spPr>
        <a:xfrm xmlns:a="http://schemas.openxmlformats.org/drawingml/2006/main" flipV="1">
          <a:off x="5814029" y="1661399"/>
          <a:ext cx="7509" cy="2056660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0.84422</cdr:x>
      <cdr:y>0.15248</cdr:y>
    </cdr:from>
    <cdr:to>
      <cdr:x>0.84422</cdr:x>
      <cdr:y>0.62217</cdr:y>
    </cdr:to>
    <cdr:cxnSp macro="">
      <cdr:nvCxnSpPr>
        <cdr:cNvPr id="9" name="Straight Arrow Connector 8">
          <a:extLst xmlns:a="http://schemas.openxmlformats.org/drawingml/2006/main">
            <a:ext uri="{FF2B5EF4-FFF2-40B4-BE49-F238E27FC236}">
              <a16:creationId xmlns:a16="http://schemas.microsoft.com/office/drawing/2014/main" id="{53F78166-1230-4627-9D79-44E9FE0D84AA}"/>
            </a:ext>
          </a:extLst>
        </cdr:cNvPr>
        <cdr:cNvCxnSpPr/>
      </cdr:nvCxnSpPr>
      <cdr:spPr>
        <a:xfrm xmlns:a="http://schemas.openxmlformats.org/drawingml/2006/main" flipV="1">
          <a:off x="7719547" y="912099"/>
          <a:ext cx="0" cy="2809548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0.3602</cdr:x>
      <cdr:y>0.16768</cdr:y>
    </cdr:from>
    <cdr:to>
      <cdr:x>0.73889</cdr:x>
      <cdr:y>0.32802</cdr:y>
    </cdr:to>
    <cdr:grpSp>
      <cdr:nvGrpSpPr>
        <cdr:cNvPr id="3" name="Group 2">
          <a:extLst xmlns:a="http://schemas.openxmlformats.org/drawingml/2006/main">
            <a:ext uri="{FF2B5EF4-FFF2-40B4-BE49-F238E27FC236}">
              <a16:creationId xmlns:a16="http://schemas.microsoft.com/office/drawing/2014/main" id="{D099886C-B5B4-FE41-848E-E9B27FD6B298}"/>
            </a:ext>
          </a:extLst>
        </cdr:cNvPr>
        <cdr:cNvGrpSpPr/>
      </cdr:nvGrpSpPr>
      <cdr:grpSpPr>
        <a:xfrm xmlns:a="http://schemas.openxmlformats.org/drawingml/2006/main">
          <a:off x="3293668" y="1003015"/>
          <a:ext cx="3462741" cy="959109"/>
          <a:chOff x="3293701" y="1003015"/>
          <a:chExt cx="3462708" cy="959094"/>
        </a:xfrm>
      </cdr:grpSpPr>
      <cdr:sp macro="" textlink="">
        <cdr:nvSpPr>
          <cdr:cNvPr id="2" name="TextBox 1">
            <a:extLst xmlns:a="http://schemas.openxmlformats.org/drawingml/2006/main">
              <a:ext uri="{FF2B5EF4-FFF2-40B4-BE49-F238E27FC236}">
                <a16:creationId xmlns:a16="http://schemas.microsoft.com/office/drawing/2014/main" id="{8455B378-7811-B446-A16D-FE99C423D56D}"/>
              </a:ext>
            </a:extLst>
          </cdr:cNvPr>
          <cdr:cNvSpPr txBox="1"/>
        </cdr:nvSpPr>
        <cdr:spPr>
          <a:xfrm xmlns:a="http://schemas.openxmlformats.org/drawingml/2006/main" rot="20292028">
            <a:off x="3293701" y="1256748"/>
            <a:ext cx="2881621" cy="705361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r>
              <a:rPr lang="en-US" sz="2000" b="1" dirty="0"/>
              <a:t>IPCC Assessment Projected </a:t>
            </a:r>
            <a:r>
              <a:rPr lang="en-US" sz="2000" dirty="0"/>
              <a:t> </a:t>
            </a:r>
            <a:r>
              <a:rPr lang="en-US" sz="2000" b="1" dirty="0"/>
              <a:t>Trajectory through 2050</a:t>
            </a:r>
          </a:p>
        </cdr:txBody>
      </cdr:sp>
      <cdr:cxnSp macro="">
        <cdr:nvCxnSpPr>
          <cdr:cNvPr id="4" name="Straight Arrow Connector 3">
            <a:extLst xmlns:a="http://schemas.openxmlformats.org/drawingml/2006/main">
              <a:ext uri="{FF2B5EF4-FFF2-40B4-BE49-F238E27FC236}">
                <a16:creationId xmlns:a16="http://schemas.microsoft.com/office/drawing/2014/main" id="{A4407F77-99DE-0E47-9E6F-351B23F97867}"/>
              </a:ext>
            </a:extLst>
          </cdr:cNvPr>
          <cdr:cNvCxnSpPr/>
        </cdr:nvCxnSpPr>
        <cdr:spPr>
          <a:xfrm xmlns:a="http://schemas.openxmlformats.org/drawingml/2006/main" flipV="1">
            <a:off x="5727700" y="1003015"/>
            <a:ext cx="1028709" cy="406396"/>
          </a:xfrm>
          <a:prstGeom xmlns:a="http://schemas.openxmlformats.org/drawingml/2006/main" prst="straightConnector1">
            <a:avLst/>
          </a:prstGeom>
          <a:ln xmlns:a="http://schemas.openxmlformats.org/drawingml/2006/main" w="76200">
            <a:solidFill>
              <a:schemeClr val="tx1"/>
            </a:solidFill>
            <a:tailEnd type="triangle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957995-523A-E945-A74F-532D8735A49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ＭＳ Ｐゴシック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013B16-D2BB-934A-AD32-AB80F6938C3F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ＭＳ Ｐゴシック"/>
              </a:defRPr>
            </a:lvl1pPr>
          </a:lstStyle>
          <a:p>
            <a:pPr lvl="0"/>
            <a:fld id="{63AF62A1-582F-3E4F-96A0-582211686DFD}" type="datetime1">
              <a:rPr lang="en-US"/>
              <a:pPr lvl="0"/>
              <a:t>11/16/20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BCC89CA-8A75-E74A-B7FB-21BF77BD0C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1143000"/>
            <a:ext cx="3429000" cy="30861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FBE41C7-5B54-CD48-BDC2-B708CA900DAA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81409B-3A61-AE4C-9FCE-8597A74DC9EA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ＭＳ Ｐゴシック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54BB84-9CB4-D245-922A-4CB2E1C0F6A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ＭＳ Ｐゴシック"/>
              </a:defRPr>
            </a:lvl1pPr>
          </a:lstStyle>
          <a:p>
            <a:pPr lvl="0"/>
            <a:fld id="{AA9DF963-5F66-9542-A2FB-8784A9245E4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60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AA9DF963-5F66-9542-A2FB-8784A9245E4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629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AA9DF963-5F66-9542-A2FB-8784A9245E4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478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AA9DF963-5F66-9542-A2FB-8784A9245E4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854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I don’t need to convince you that climate change is a real and present danger.</a:t>
            </a:r>
          </a:p>
          <a:p>
            <a:r>
              <a:rPr lang="en-US" sz="1400" dirty="0"/>
              <a:t>CLICK</a:t>
            </a:r>
          </a:p>
          <a:p>
            <a:endParaRPr lang="en-US" sz="1400" dirty="0"/>
          </a:p>
          <a:p>
            <a:r>
              <a:rPr lang="en-US" sz="1400" dirty="0"/>
              <a:t>You know better than anyone that the many programs that NAPA RCD has pioneered - programs that benefit the community and environment in so many ways</a:t>
            </a:r>
          </a:p>
          <a:p>
            <a:r>
              <a:rPr lang="en-US" sz="1400" dirty="0"/>
              <a:t>CLICK</a:t>
            </a:r>
          </a:p>
          <a:p>
            <a:endParaRPr lang="en-US" sz="1400" dirty="0"/>
          </a:p>
          <a:p>
            <a:r>
              <a:rPr lang="en-US" sz="1400" dirty="0"/>
              <a:t>Are also helping to lead the fight against climate change locally.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AA9DF963-5F66-9542-A2FB-8784A9245E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95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AA9DF963-5F66-9542-A2FB-8784A9245E4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426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AA9DF963-5F66-9542-A2FB-8784A9245E4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475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AA9DF963-5F66-9542-A2FB-8784A9245E4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365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AA9DF963-5F66-9542-A2FB-8784A9245E4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734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INTERACTIVE:  Show of hands  - have we passed this threshold yet?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AA9DF963-5F66-9542-A2FB-8784A9245E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16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14500" y="1143000"/>
            <a:ext cx="34290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4410A-DDA2-4A16-89AB-F740EC99B3F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859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AA9DF963-5F66-9542-A2FB-8784A9245E4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527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46836"/>
            <a:ext cx="7772400" cy="286512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22446"/>
            <a:ext cx="6858000" cy="19869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47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79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38150"/>
            <a:ext cx="1971675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38150"/>
            <a:ext cx="5800725" cy="697420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75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46A2B07-4A33-9B4B-A806-E6D080EB26B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224527" y="7692161"/>
            <a:ext cx="4239048" cy="4381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685739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35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ＭＳ Ｐゴシック"/>
              </a:defRPr>
            </a:lvl1pPr>
          </a:lstStyle>
          <a:p>
            <a:pPr lvl="0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68FF49-910C-7B49-B274-512C0CF6BD7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11233" y="3892975"/>
            <a:ext cx="584978" cy="4381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685739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35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ＭＳ Ｐゴシック"/>
              </a:defRPr>
            </a:lvl1pPr>
          </a:lstStyle>
          <a:p>
            <a:pPr lvl="0"/>
            <a:fld id="{5A448338-D10C-FF40-B60B-B2D957417A9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6868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03713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87966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1590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37199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17903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42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051688"/>
            <a:ext cx="7886700" cy="342328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507358"/>
            <a:ext cx="7886700" cy="180022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3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190750"/>
            <a:ext cx="3886200" cy="52216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90750"/>
            <a:ext cx="3886200" cy="52216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26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8152"/>
            <a:ext cx="7886700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017396"/>
            <a:ext cx="3868340" cy="98869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3006090"/>
            <a:ext cx="3868340" cy="4421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017396"/>
            <a:ext cx="3887391" cy="98869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3006090"/>
            <a:ext cx="3887391" cy="4421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30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33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7096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548640"/>
            <a:ext cx="2949178" cy="19202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184912"/>
            <a:ext cx="4629150" cy="5848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68880"/>
            <a:ext cx="2949178" cy="457390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65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548640"/>
            <a:ext cx="2949178" cy="19202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184912"/>
            <a:ext cx="4629150" cy="584835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68880"/>
            <a:ext cx="2949178" cy="457390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14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38152"/>
            <a:ext cx="788670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190750"/>
            <a:ext cx="788670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7627622"/>
            <a:ext cx="205740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7627622"/>
            <a:ext cx="308610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7627622"/>
            <a:ext cx="205740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21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3" r:id="rId15"/>
    <p:sldLayoutId id="2147483739" r:id="rId16"/>
    <p:sldLayoutId id="214748374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.jp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www.google.com/url?sa=i&amp;url=https%3A%2F%2Fwww.pngwing.com%2Fen%2Ffree-png-nratb&amp;psig=AOvVaw3ZjIXQzp0fbzZbN2jY9eQx&amp;ust=1605038628920000&amp;source=images&amp;cd=vfe&amp;ved=0CAIQjRxqFwoTCLixwoCh9uwCFQAAAAAdAAAAABA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linda@350bayarea.org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ew of a mountain&#10;&#10;Description automatically generated">
            <a:extLst>
              <a:ext uri="{FF2B5EF4-FFF2-40B4-BE49-F238E27FC236}">
                <a16:creationId xmlns:a16="http://schemas.microsoft.com/office/drawing/2014/main" id="{D5E4A824-6FA6-6B42-99DE-CEBBAB7A8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667" b="23810"/>
          <a:stretch/>
        </p:blipFill>
        <p:spPr>
          <a:xfrm>
            <a:off x="0" y="0"/>
            <a:ext cx="9144000" cy="6270172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7FDEA034-849B-5241-B856-0EA0B0A578C7}"/>
              </a:ext>
            </a:extLst>
          </p:cNvPr>
          <p:cNvSpPr txBox="1"/>
          <p:nvPr/>
        </p:nvSpPr>
        <p:spPr>
          <a:xfrm>
            <a:off x="-1" y="1358170"/>
            <a:ext cx="9144000" cy="2100575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400" dirty="0">
              <a:solidFill>
                <a:srgbClr val="FFDA06"/>
              </a:solidFill>
              <a:ea typeface="Franklin Gothic Medium Cond"/>
              <a:cs typeface="Bodoni MT" panose="020F0502020204030204" pitchFamily="34" charset="0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dirty="0">
                <a:solidFill>
                  <a:srgbClr val="FFDA06"/>
                </a:solidFill>
                <a:latin typeface="Franklin Gothic Medium" panose="020B0603020102020204" pitchFamily="34" charset="0"/>
                <a:ea typeface="Franklin Gothic Medium Cond"/>
                <a:cs typeface="Bodoni MT" panose="020F0502020204030204" pitchFamily="34" charset="0"/>
              </a:rPr>
              <a:t>The Role of RCDs in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dirty="0">
                <a:solidFill>
                  <a:srgbClr val="FFDA06"/>
                </a:solidFill>
                <a:latin typeface="Franklin Gothic Medium" panose="020B0603020102020204" pitchFamily="34" charset="0"/>
                <a:ea typeface="Franklin Gothic Medium Cond"/>
                <a:cs typeface="Bodoni MT" panose="020F0502020204030204" pitchFamily="34" charset="0"/>
              </a:rPr>
              <a:t>Tackling Climate Change 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F075661-92CD-3640-A230-DDD8033AF099}"/>
              </a:ext>
            </a:extLst>
          </p:cNvPr>
          <p:cNvSpPr txBox="1"/>
          <p:nvPr/>
        </p:nvSpPr>
        <p:spPr>
          <a:xfrm>
            <a:off x="0" y="3813616"/>
            <a:ext cx="9144000" cy="4029308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1" dirty="0">
                <a:solidFill>
                  <a:schemeClr val="bg1">
                    <a:lumMod val="95000"/>
                  </a:schemeClr>
                </a:solidFill>
                <a:latin typeface="Franklin Gothic Book"/>
                <a:ea typeface="Franklin Gothic Medium Cond"/>
                <a:cs typeface="Calibri" pitchFamily="34"/>
              </a:rPr>
              <a:t>CARCD 2020 Virtual Conference</a:t>
            </a:r>
          </a:p>
          <a:p>
            <a:pPr algn="ctr"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1" dirty="0">
                <a:solidFill>
                  <a:schemeClr val="bg1">
                    <a:lumMod val="95000"/>
                  </a:schemeClr>
                </a:solidFill>
                <a:latin typeface="Franklin Gothic Book"/>
                <a:ea typeface="Franklin Gothic Medium Cond"/>
                <a:cs typeface="Calibri" pitchFamily="34"/>
              </a:rPr>
              <a:t>November 16, 2020</a:t>
            </a:r>
          </a:p>
          <a:p>
            <a:pPr algn="ctr"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1" i="1" dirty="0">
              <a:solidFill>
                <a:schemeClr val="bg1">
                  <a:lumMod val="95000"/>
                </a:schemeClr>
              </a:solidFill>
              <a:latin typeface="Franklin Gothic Book"/>
              <a:ea typeface="Franklin Gothic Medium Cond"/>
              <a:cs typeface="Calibri" pitchFamily="34"/>
            </a:endParaRPr>
          </a:p>
          <a:p>
            <a:pPr algn="ctr"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1" i="1" dirty="0">
              <a:solidFill>
                <a:schemeClr val="bg1">
                  <a:lumMod val="95000"/>
                </a:schemeClr>
              </a:solidFill>
              <a:latin typeface="Franklin Gothic Book"/>
              <a:ea typeface="Franklin Gothic Medium Cond"/>
              <a:cs typeface="Calibri" pitchFamily="34"/>
            </a:endParaRPr>
          </a:p>
          <a:p>
            <a:pPr algn="ctr"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1" i="1" dirty="0">
              <a:solidFill>
                <a:schemeClr val="bg1">
                  <a:lumMod val="95000"/>
                </a:schemeClr>
              </a:solidFill>
              <a:latin typeface="Franklin Gothic Book"/>
              <a:ea typeface="Franklin Gothic Medium Cond"/>
              <a:cs typeface="Calibri" pitchFamily="34"/>
            </a:endParaRPr>
          </a:p>
          <a:p>
            <a:pPr algn="ctr"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1" i="1" dirty="0">
              <a:solidFill>
                <a:schemeClr val="bg1">
                  <a:lumMod val="95000"/>
                </a:schemeClr>
              </a:solidFill>
              <a:latin typeface="Franklin Gothic Book"/>
              <a:ea typeface="Franklin Gothic Medium Cond"/>
              <a:cs typeface="Calibri" pitchFamily="34"/>
            </a:endParaRPr>
          </a:p>
          <a:p>
            <a:pPr algn="ctr"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dirty="0">
                <a:latin typeface="Franklin Gothic Book"/>
                <a:ea typeface="Franklin Gothic Medium Cond"/>
                <a:cs typeface="Calibri" pitchFamily="34"/>
              </a:rPr>
              <a:t>Linda G. Brown</a:t>
            </a:r>
          </a:p>
          <a:p>
            <a:pPr algn="ctr"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1" i="1" dirty="0">
              <a:solidFill>
                <a:schemeClr val="bg1">
                  <a:lumMod val="95000"/>
                </a:schemeClr>
              </a:solidFill>
              <a:latin typeface="Franklin Gothic Book"/>
              <a:ea typeface="Franklin Gothic Medium Cond"/>
              <a:cs typeface="Calibri" pitchFamily="34"/>
            </a:endParaRPr>
          </a:p>
          <a:p>
            <a:pPr algn="ctr"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1" dirty="0">
              <a:solidFill>
                <a:schemeClr val="bg1">
                  <a:lumMod val="95000"/>
                </a:schemeClr>
              </a:solidFill>
              <a:latin typeface="Franklin Gothic Book"/>
              <a:ea typeface="Franklin Gothic Medium Cond"/>
              <a:cs typeface="Calibri" pitchFamily="34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2B6D088-73BA-3D41-9ACE-FB6CDAB77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990" y="6998430"/>
            <a:ext cx="1576019" cy="7917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8CC6AE-1707-D644-BF6A-3D8ADE73AE14}"/>
              </a:ext>
            </a:extLst>
          </p:cNvPr>
          <p:cNvSpPr txBox="1"/>
          <p:nvPr/>
        </p:nvSpPr>
        <p:spPr>
          <a:xfrm>
            <a:off x="716245" y="1956754"/>
            <a:ext cx="7936485" cy="433088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9445F524-4628-5B43-8638-364E0B8715B8}"/>
              </a:ext>
            </a:extLst>
          </p:cNvPr>
          <p:cNvSpPr txBox="1"/>
          <p:nvPr/>
        </p:nvSpPr>
        <p:spPr>
          <a:xfrm>
            <a:off x="14430" y="869661"/>
            <a:ext cx="9129570" cy="896460"/>
          </a:xfrm>
          <a:prstGeom prst="rect">
            <a:avLst/>
          </a:prstGeom>
          <a:noFill/>
          <a:ln cap="rnd">
            <a:noFill/>
          </a:ln>
          <a:effectLst/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Passing dangerous thresholds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5BE92-0A80-9545-B841-F08354A7F461}"/>
              </a:ext>
            </a:extLst>
          </p:cNvPr>
          <p:cNvSpPr txBox="1"/>
          <p:nvPr/>
        </p:nvSpPr>
        <p:spPr>
          <a:xfrm>
            <a:off x="1124175" y="3275461"/>
            <a:ext cx="6180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3200" baseline="30000" dirty="0"/>
              <a:t>+</a:t>
            </a:r>
            <a:r>
              <a:rPr lang="en-US" sz="3200" dirty="0"/>
              <a:t>1.9 W/m</a:t>
            </a:r>
            <a:r>
              <a:rPr lang="en-US" sz="3200" baseline="30000" dirty="0"/>
              <a:t>2              </a:t>
            </a:r>
            <a:r>
              <a:rPr lang="en-US" sz="3200" dirty="0"/>
              <a:t>    </a:t>
            </a:r>
            <a:r>
              <a:rPr lang="en-US" sz="3200" baseline="30000" dirty="0"/>
              <a:t> </a:t>
            </a:r>
            <a:r>
              <a:rPr lang="en-US" sz="3200" dirty="0">
                <a:sym typeface="Wingdings" pitchFamily="2" charset="2"/>
              </a:rPr>
              <a:t></a:t>
            </a:r>
            <a:r>
              <a:rPr lang="en-US" sz="3200" baseline="30000" dirty="0"/>
              <a:t>                  +</a:t>
            </a:r>
            <a:r>
              <a:rPr lang="en-US" sz="3200" dirty="0"/>
              <a:t>1.5</a:t>
            </a:r>
            <a:r>
              <a:rPr lang="en-US" sz="3200" baseline="30000" dirty="0"/>
              <a:t>o</a:t>
            </a:r>
            <a:r>
              <a:rPr lang="en-US" sz="3200" dirty="0"/>
              <a:t>C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9689DE-FAEA-D746-83D7-EEDE5617CE14}"/>
              </a:ext>
            </a:extLst>
          </p:cNvPr>
          <p:cNvSpPr txBox="1"/>
          <p:nvPr/>
        </p:nvSpPr>
        <p:spPr>
          <a:xfrm>
            <a:off x="1177953" y="4837315"/>
            <a:ext cx="6180409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3200" baseline="30000" dirty="0"/>
              <a:t>+</a:t>
            </a:r>
            <a:r>
              <a:rPr lang="en-US" sz="3200" dirty="0"/>
              <a:t>2.7 W/m</a:t>
            </a:r>
            <a:r>
              <a:rPr lang="en-US" sz="3200" baseline="30000" dirty="0"/>
              <a:t>2                   </a:t>
            </a:r>
            <a:r>
              <a:rPr lang="en-US" sz="3200" dirty="0">
                <a:sym typeface="Wingdings" pitchFamily="2" charset="2"/>
              </a:rPr>
              <a:t></a:t>
            </a:r>
            <a:r>
              <a:rPr lang="en-US" sz="3200" baseline="30000" dirty="0"/>
              <a:t>                   +</a:t>
            </a:r>
            <a:r>
              <a:rPr lang="en-US" sz="3200" dirty="0"/>
              <a:t>2.0</a:t>
            </a:r>
            <a:r>
              <a:rPr lang="en-US" sz="3200" baseline="30000" dirty="0"/>
              <a:t>o</a:t>
            </a:r>
            <a:r>
              <a:rPr lang="en-US" sz="3200" dirty="0"/>
              <a:t>C  </a:t>
            </a:r>
            <a:endParaRPr lang="en-US" sz="32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58BBEC-06C2-5947-8591-C02FA0656BA7}"/>
              </a:ext>
            </a:extLst>
          </p:cNvPr>
          <p:cNvSpPr txBox="1"/>
          <p:nvPr/>
        </p:nvSpPr>
        <p:spPr>
          <a:xfrm>
            <a:off x="847752" y="6458624"/>
            <a:ext cx="7673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800" dirty="0"/>
              <a:t>IPCC Special Report (2018): +1.5</a:t>
            </a:r>
            <a:r>
              <a:rPr lang="en-US" sz="2800" baseline="30000" dirty="0"/>
              <a:t>o</a:t>
            </a:r>
            <a:r>
              <a:rPr lang="en-US" sz="2800" dirty="0"/>
              <a:t>C as early as </a:t>
            </a:r>
            <a:r>
              <a:rPr lang="en-US" sz="2800" b="1" dirty="0">
                <a:solidFill>
                  <a:srgbClr val="C00000"/>
                </a:solidFill>
              </a:rPr>
              <a:t>2030!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C6CE56-FA4F-A644-B487-CBACA478601D}"/>
              </a:ext>
            </a:extLst>
          </p:cNvPr>
          <p:cNvSpPr/>
          <p:nvPr/>
        </p:nvSpPr>
        <p:spPr>
          <a:xfrm>
            <a:off x="1249676" y="3929668"/>
            <a:ext cx="2011571" cy="40941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/>
              <a:t>2002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C5DA8B-3336-3041-BF04-89682A0C9492}"/>
              </a:ext>
            </a:extLst>
          </p:cNvPr>
          <p:cNvSpPr/>
          <p:nvPr/>
        </p:nvSpPr>
        <p:spPr>
          <a:xfrm>
            <a:off x="1256891" y="5494857"/>
            <a:ext cx="2011571" cy="40941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/>
              <a:t>2017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CEA810ED-5E8E-3643-A08D-32F389D21548}"/>
              </a:ext>
            </a:extLst>
          </p:cNvPr>
          <p:cNvSpPr txBox="1"/>
          <p:nvPr/>
        </p:nvSpPr>
        <p:spPr>
          <a:xfrm>
            <a:off x="920268" y="2158682"/>
            <a:ext cx="7673470" cy="896460"/>
          </a:xfrm>
          <a:prstGeom prst="rect">
            <a:avLst/>
          </a:prstGeom>
          <a:noFill/>
          <a:ln cap="rnd">
            <a:noFill/>
          </a:ln>
          <a:effectLst/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r>
              <a:rPr lang="en-US" sz="3600" dirty="0">
                <a:latin typeface="Franklin Gothic Medium" panose="020B0603020102020204" pitchFamily="34" charset="0"/>
              </a:rPr>
              <a:t>Excess Heat </a:t>
            </a:r>
            <a:r>
              <a:rPr lang="en-US" sz="3600" dirty="0">
                <a:latin typeface="Franklin Gothic Medium" panose="020B0603020102020204" pitchFamily="34" charset="0"/>
                <a:sym typeface="Wingdings" pitchFamily="2" charset="2"/>
              </a:rPr>
              <a:t>         Excess Temperature</a:t>
            </a:r>
          </a:p>
          <a:p>
            <a:r>
              <a:rPr lang="en-US" sz="2000" dirty="0">
                <a:latin typeface="Franklin Gothic Medium" panose="020B0603020102020204" pitchFamily="34" charset="0"/>
                <a:sym typeface="Wingdings" pitchFamily="2" charset="2"/>
              </a:rPr>
              <a:t>(Radiative Forcing)</a:t>
            </a:r>
            <a:endParaRPr lang="en-US" sz="2000" dirty="0">
              <a:latin typeface="Franklin Gothic Medium" panose="020B06030201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A282EF-5088-C241-8657-FBC183F19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92" y="120849"/>
            <a:ext cx="2639267" cy="791780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C10DBD0-47E0-9B48-A1E0-A66596088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53" y="7316971"/>
            <a:ext cx="1576019" cy="79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516959-79A8-394A-985D-3E4D6253C5E1}"/>
              </a:ext>
            </a:extLst>
          </p:cNvPr>
          <p:cNvSpPr/>
          <p:nvPr/>
        </p:nvSpPr>
        <p:spPr>
          <a:xfrm>
            <a:off x="5243881" y="1566084"/>
            <a:ext cx="3429765" cy="859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67"/>
              </a:spcBef>
              <a:buClr>
                <a:srgbClr val="52647F"/>
              </a:buClr>
            </a:pPr>
            <a:r>
              <a:rPr lang="en-US" sz="2400" b="1" dirty="0">
                <a:latin typeface="Franklin Gothic Medium" panose="020B0603020102020204" pitchFamily="34" charset="0"/>
                <a:ea typeface="Franklin Gothic Demi" charset="0"/>
                <a:cs typeface="Franklin Gothic Demi" charset="0"/>
              </a:rPr>
              <a:t>The Bad News</a:t>
            </a:r>
          </a:p>
          <a:p>
            <a:pPr>
              <a:spcBef>
                <a:spcPts val="667"/>
              </a:spcBef>
              <a:buClr>
                <a:srgbClr val="52647F"/>
              </a:buClr>
            </a:pPr>
            <a:r>
              <a:rPr lang="en-US" sz="2000" dirty="0">
                <a:latin typeface="Franklin Gothic Book" panose="020B0503020102020204" pitchFamily="34" charset="0"/>
                <a:ea typeface="Franklin Gothic Demi" charset="0"/>
                <a:cs typeface="Franklin Gothic Demi" charset="0"/>
              </a:rPr>
              <a:t>We have a </a:t>
            </a:r>
            <a:r>
              <a:rPr lang="en-US" sz="2000" b="1" dirty="0">
                <a:solidFill>
                  <a:srgbClr val="C00000"/>
                </a:solidFill>
                <a:latin typeface="Franklin Gothic Heavy" panose="020B0603020102020204" pitchFamily="34" charset="0"/>
                <a:ea typeface="Franklin Gothic Demi" charset="0"/>
                <a:cs typeface="Franklin Gothic Demi" charset="0"/>
              </a:rPr>
              <a:t>LONG WAY </a:t>
            </a:r>
            <a:r>
              <a:rPr lang="en-US" sz="2000" dirty="0">
                <a:latin typeface="Franklin Gothic Book" panose="020B0503020102020204" pitchFamily="34" charset="0"/>
                <a:ea typeface="Franklin Gothic Demi" charset="0"/>
                <a:cs typeface="Franklin Gothic Demi" charset="0"/>
              </a:rPr>
              <a:t>to go!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4A61B2-327A-9744-9614-8673DAD66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92" y="120849"/>
            <a:ext cx="2639267" cy="791780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7066F19C-BDFA-8446-89FF-392E58718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8284"/>
            <a:ext cx="4953000" cy="4673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EC1FC98-1E92-0C48-9CE1-3C9FE4B9AAA7}"/>
              </a:ext>
            </a:extLst>
          </p:cNvPr>
          <p:cNvSpPr/>
          <p:nvPr/>
        </p:nvSpPr>
        <p:spPr>
          <a:xfrm>
            <a:off x="5243881" y="2957740"/>
            <a:ext cx="3587892" cy="4480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67"/>
              </a:spcBef>
              <a:buClr>
                <a:srgbClr val="52647F"/>
              </a:buClr>
            </a:pPr>
            <a:r>
              <a:rPr lang="en-US" sz="2400" b="1" dirty="0">
                <a:latin typeface="Franklin Gothic Medium" panose="020B0603020102020204" pitchFamily="34" charset="0"/>
                <a:ea typeface="Franklin Gothic Demi" charset="0"/>
                <a:cs typeface="Franklin Gothic Demi" charset="0"/>
              </a:rPr>
              <a:t>The Good News</a:t>
            </a:r>
          </a:p>
          <a:p>
            <a:pPr>
              <a:spcBef>
                <a:spcPts val="667"/>
              </a:spcBef>
              <a:buClr>
                <a:srgbClr val="52647F"/>
              </a:buClr>
            </a:pPr>
            <a:r>
              <a:rPr lang="en-US" sz="2000" dirty="0">
                <a:latin typeface="Franklin Gothic Book" panose="020B0503020102020204" pitchFamily="34" charset="0"/>
                <a:ea typeface="Franklin Gothic Demi" charset="0"/>
                <a:cs typeface="Franklin Gothic Demi" charset="0"/>
              </a:rPr>
              <a:t>By focusing on reducing the excess heat (RF), we can get ahead of the problem:</a:t>
            </a:r>
          </a:p>
          <a:p>
            <a:pPr marL="342900" indent="-342900">
              <a:spcBef>
                <a:spcPts val="667"/>
              </a:spcBef>
              <a:buClr>
                <a:srgbClr val="52647F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Franklin Gothic Heavy" panose="020B0603020102020204" pitchFamily="34" charset="0"/>
                <a:ea typeface="Franklin Gothic Demi" charset="0"/>
                <a:cs typeface="Franklin Gothic Demi" charset="0"/>
              </a:rPr>
              <a:t>WHAT</a:t>
            </a:r>
            <a:r>
              <a:rPr lang="en-US" sz="2000" b="1" dirty="0">
                <a:solidFill>
                  <a:srgbClr val="FFDA06"/>
                </a:solidFill>
                <a:latin typeface="Franklin Gothic Book" panose="020B0503020102020204" pitchFamily="34" charset="0"/>
                <a:ea typeface="Franklin Gothic Demi" charset="0"/>
                <a:cs typeface="Franklin Gothic Demi" charset="0"/>
              </a:rPr>
              <a:t> </a:t>
            </a:r>
            <a:r>
              <a:rPr lang="en-US" sz="2000" dirty="0">
                <a:latin typeface="Franklin Gothic Book" panose="020B0503020102020204" pitchFamily="34" charset="0"/>
                <a:ea typeface="Franklin Gothic Demi" charset="0"/>
                <a:cs typeface="Franklin Gothic Demi" charset="0"/>
              </a:rPr>
              <a:t>we need to accomplish</a:t>
            </a:r>
          </a:p>
          <a:p>
            <a:pPr marL="342900" indent="-342900">
              <a:spcBef>
                <a:spcPts val="667"/>
              </a:spcBef>
              <a:buClr>
                <a:srgbClr val="52647F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Franklin Gothic Heavy" panose="020B0603020102020204" pitchFamily="34" charset="0"/>
                <a:ea typeface="Franklin Gothic Demi" charset="0"/>
                <a:cs typeface="Franklin Gothic Demi" charset="0"/>
              </a:rPr>
              <a:t>WHEN</a:t>
            </a:r>
            <a:r>
              <a:rPr lang="en-US" sz="2000" b="1" dirty="0">
                <a:solidFill>
                  <a:srgbClr val="C00000"/>
                </a:solidFill>
                <a:latin typeface="Franklin Gothic Book" panose="020B0503020102020204" pitchFamily="34" charset="0"/>
                <a:ea typeface="Franklin Gothic Demi" charset="0"/>
                <a:cs typeface="Franklin Gothic Demi" charset="0"/>
              </a:rPr>
              <a:t> </a:t>
            </a:r>
            <a:r>
              <a:rPr lang="en-US" sz="2000" dirty="0">
                <a:latin typeface="Franklin Gothic Book" panose="020B0503020102020204" pitchFamily="34" charset="0"/>
                <a:ea typeface="Franklin Gothic Demi" charset="0"/>
                <a:cs typeface="Franklin Gothic Demi" charset="0"/>
              </a:rPr>
              <a:t>we need to do it, and </a:t>
            </a:r>
          </a:p>
          <a:p>
            <a:pPr marL="342900" indent="-342900">
              <a:spcBef>
                <a:spcPts val="667"/>
              </a:spcBef>
              <a:buClr>
                <a:srgbClr val="52647F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Franklin Gothic Heavy" panose="020B0603020102020204" pitchFamily="34" charset="0"/>
                <a:ea typeface="Franklin Gothic Demi" charset="0"/>
                <a:cs typeface="Franklin Gothic Demi" charset="0"/>
              </a:rPr>
              <a:t>HOW</a:t>
            </a:r>
            <a:r>
              <a:rPr lang="en-US" sz="2000" dirty="0">
                <a:latin typeface="Franklin Gothic Book" panose="020B0503020102020204" pitchFamily="34" charset="0"/>
                <a:ea typeface="Franklin Gothic Demi" charset="0"/>
                <a:cs typeface="Franklin Gothic Demi" charset="0"/>
              </a:rPr>
              <a:t> we can get the fastest, most effective results.</a:t>
            </a:r>
          </a:p>
          <a:p>
            <a:pPr>
              <a:spcBef>
                <a:spcPts val="667"/>
              </a:spcBef>
              <a:buClr>
                <a:srgbClr val="52647F"/>
              </a:buClr>
            </a:pPr>
            <a:endParaRPr lang="en-US" sz="2000" dirty="0">
              <a:latin typeface="Franklin Gothic Book" panose="020B0503020102020204" pitchFamily="34" charset="0"/>
              <a:ea typeface="Franklin Gothic Demi" charset="0"/>
              <a:cs typeface="Franklin Gothic Demi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F18441-F539-A641-9FCE-4DC96B029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53" y="7316971"/>
            <a:ext cx="1576019" cy="79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1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012" y="364193"/>
            <a:ext cx="8465971" cy="876834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Stabilizing RF requires strategies that deliver in the near-term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Franklin Gothic Medium" panose="020B0603020102020204" pitchFamily="34" charset="0"/>
              <a:ea typeface="Franklin Gothic Book" charset="0"/>
              <a:cs typeface="Calibri" panose="020F0502020204030204" pitchFamily="34" charset="0"/>
            </a:endParaRP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3378E8B0-6E6F-4328-A864-756F324989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0203630"/>
              </p:ext>
            </p:extLst>
          </p:nvPr>
        </p:nvGraphicFramePr>
        <p:xfrm>
          <a:off x="-1" y="1920001"/>
          <a:ext cx="9143999" cy="5981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9FF302EF-5983-8B43-88BD-D80B92A7B9F4}"/>
              </a:ext>
            </a:extLst>
          </p:cNvPr>
          <p:cNvGrpSpPr/>
          <p:nvPr/>
        </p:nvGrpSpPr>
        <p:grpSpPr>
          <a:xfrm>
            <a:off x="1291751" y="4021865"/>
            <a:ext cx="7136193" cy="1434293"/>
            <a:chOff x="1291751" y="4021865"/>
            <a:chExt cx="7136193" cy="1434293"/>
          </a:xfrm>
        </p:grpSpPr>
        <p:sp>
          <p:nvSpPr>
            <p:cNvPr id="28" name="TextBox 31">
              <a:extLst>
                <a:ext uri="{FF2B5EF4-FFF2-40B4-BE49-F238E27FC236}">
                  <a16:creationId xmlns:a16="http://schemas.microsoft.com/office/drawing/2014/main" id="{4C14772A-9A75-430C-B08D-B5154F167EA6}"/>
                </a:ext>
              </a:extLst>
            </p:cNvPr>
            <p:cNvSpPr txBox="1"/>
            <p:nvPr/>
          </p:nvSpPr>
          <p:spPr>
            <a:xfrm>
              <a:off x="1291751" y="4163817"/>
              <a:ext cx="1463040" cy="640080"/>
            </a:xfrm>
            <a:prstGeom prst="rect">
              <a:avLst/>
            </a:prstGeom>
            <a:solidFill>
              <a:srgbClr val="FFDA06"/>
            </a:solidFill>
            <a:ln w="9525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dirty="0"/>
                <a:t>Reduce 1.4 W/m</a:t>
              </a:r>
              <a:r>
                <a:rPr lang="en-US" sz="1800" baseline="30000" dirty="0"/>
                <a:t>2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C6B6841-EC77-A247-B1C7-5FD7A0C06F85}"/>
                </a:ext>
              </a:extLst>
            </p:cNvPr>
            <p:cNvGrpSpPr/>
            <p:nvPr/>
          </p:nvGrpSpPr>
          <p:grpSpPr>
            <a:xfrm>
              <a:off x="3297815" y="4021865"/>
              <a:ext cx="5130129" cy="1434293"/>
              <a:chOff x="3297815" y="4021865"/>
              <a:chExt cx="5130129" cy="1434293"/>
            </a:xfrm>
          </p:grpSpPr>
          <p:sp>
            <p:nvSpPr>
              <p:cNvPr id="29" name="TextBox 32">
                <a:extLst>
                  <a:ext uri="{FF2B5EF4-FFF2-40B4-BE49-F238E27FC236}">
                    <a16:creationId xmlns:a16="http://schemas.microsoft.com/office/drawing/2014/main" id="{0531782F-AF1F-4561-9A2E-F4E4B87562EF}"/>
                  </a:ext>
                </a:extLst>
              </p:cNvPr>
              <p:cNvSpPr txBox="1"/>
              <p:nvPr/>
            </p:nvSpPr>
            <p:spPr>
              <a:xfrm>
                <a:off x="3297815" y="4816078"/>
                <a:ext cx="1463040" cy="640080"/>
              </a:xfrm>
              <a:prstGeom prst="rect">
                <a:avLst/>
              </a:prstGeom>
              <a:solidFill>
                <a:srgbClr val="FFC000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800" dirty="0"/>
                  <a:t>Reduce 2.8</a:t>
                </a:r>
                <a:r>
                  <a:rPr lang="en-US" sz="1800" baseline="0" dirty="0"/>
                  <a:t> </a:t>
                </a:r>
                <a:r>
                  <a:rPr lang="en-US" sz="1800" dirty="0"/>
                  <a:t>W/m</a:t>
                </a:r>
                <a:r>
                  <a:rPr lang="en-US" sz="1800" baseline="30000" dirty="0"/>
                  <a:t>2</a:t>
                </a:r>
              </a:p>
            </p:txBody>
          </p:sp>
          <p:sp>
            <p:nvSpPr>
              <p:cNvPr id="30" name="TextBox 33">
                <a:extLst>
                  <a:ext uri="{FF2B5EF4-FFF2-40B4-BE49-F238E27FC236}">
                    <a16:creationId xmlns:a16="http://schemas.microsoft.com/office/drawing/2014/main" id="{25F84168-3085-4BF7-8C2A-E6E8D07A2E7C}"/>
                  </a:ext>
                </a:extLst>
              </p:cNvPr>
              <p:cNvSpPr txBox="1"/>
              <p:nvPr/>
            </p:nvSpPr>
            <p:spPr>
              <a:xfrm>
                <a:off x="5118176" y="4391976"/>
                <a:ext cx="1463040" cy="640080"/>
              </a:xfrm>
              <a:prstGeom prst="rect">
                <a:avLst/>
              </a:prstGeom>
              <a:solidFill>
                <a:srgbClr val="E0AB02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800" dirty="0"/>
                  <a:t>Reduce 4.3 W/m</a:t>
                </a:r>
                <a:r>
                  <a:rPr lang="en-US" sz="1800" baseline="30000" dirty="0"/>
                  <a:t>2</a:t>
                </a:r>
              </a:p>
            </p:txBody>
          </p:sp>
          <p:sp>
            <p:nvSpPr>
              <p:cNvPr id="31" name="TextBox 34">
                <a:extLst>
                  <a:ext uri="{FF2B5EF4-FFF2-40B4-BE49-F238E27FC236}">
                    <a16:creationId xmlns:a16="http://schemas.microsoft.com/office/drawing/2014/main" id="{AE66BE40-F274-49F2-817E-3733819DB8AB}"/>
                  </a:ext>
                </a:extLst>
              </p:cNvPr>
              <p:cNvSpPr txBox="1"/>
              <p:nvPr/>
            </p:nvSpPr>
            <p:spPr>
              <a:xfrm>
                <a:off x="6964904" y="4021865"/>
                <a:ext cx="1463040" cy="640080"/>
              </a:xfrm>
              <a:prstGeom prst="rect">
                <a:avLst/>
              </a:prstGeom>
              <a:solidFill>
                <a:srgbClr val="C89A02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800" dirty="0"/>
                  <a:t>Reduce 5.7 W/m</a:t>
                </a:r>
                <a:r>
                  <a:rPr lang="en-US" sz="1800" baseline="30000" dirty="0"/>
                  <a:t>2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8ABEFA-F7BF-444D-8A07-733BA11142A3}"/>
              </a:ext>
            </a:extLst>
          </p:cNvPr>
          <p:cNvGrpSpPr/>
          <p:nvPr/>
        </p:nvGrpSpPr>
        <p:grpSpPr>
          <a:xfrm>
            <a:off x="2125683" y="5747162"/>
            <a:ext cx="5593278" cy="968657"/>
            <a:chOff x="2493818" y="4849090"/>
            <a:chExt cx="4696691" cy="107611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8A386FA-F433-E044-BD5E-7A09BEE1CEDE}"/>
                </a:ext>
              </a:extLst>
            </p:cNvPr>
            <p:cNvGrpSpPr/>
            <p:nvPr/>
          </p:nvGrpSpPr>
          <p:grpSpPr>
            <a:xfrm>
              <a:off x="2493818" y="4849090"/>
              <a:ext cx="4696691" cy="762000"/>
              <a:chOff x="2493818" y="4849090"/>
              <a:chExt cx="4696691" cy="762000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018BD85D-EE4C-B049-9023-FDD53628987B}"/>
                  </a:ext>
                </a:extLst>
              </p:cNvPr>
              <p:cNvCxnSpPr/>
              <p:nvPr/>
            </p:nvCxnSpPr>
            <p:spPr>
              <a:xfrm>
                <a:off x="2493818" y="4876800"/>
                <a:ext cx="0" cy="734290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DDC194C6-7A5A-BA43-B185-18792812AC17}"/>
                  </a:ext>
                </a:extLst>
              </p:cNvPr>
              <p:cNvCxnSpPr/>
              <p:nvPr/>
            </p:nvCxnSpPr>
            <p:spPr>
              <a:xfrm>
                <a:off x="4114800" y="4849090"/>
                <a:ext cx="0" cy="734290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25EB8DD1-B088-F749-AFCF-D6E024986805}"/>
                  </a:ext>
                </a:extLst>
              </p:cNvPr>
              <p:cNvCxnSpPr/>
              <p:nvPr/>
            </p:nvCxnSpPr>
            <p:spPr>
              <a:xfrm>
                <a:off x="5597237" y="4849090"/>
                <a:ext cx="0" cy="734290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9A653EC-3D97-6646-9898-522CDD5A7A5E}"/>
                  </a:ext>
                </a:extLst>
              </p:cNvPr>
              <p:cNvCxnSpPr/>
              <p:nvPr/>
            </p:nvCxnSpPr>
            <p:spPr>
              <a:xfrm>
                <a:off x="7190509" y="4849090"/>
                <a:ext cx="0" cy="734290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E599AC-697B-B94E-A9E1-F498010AE0AA}"/>
                </a:ext>
              </a:extLst>
            </p:cNvPr>
            <p:cNvSpPr txBox="1"/>
            <p:nvPr/>
          </p:nvSpPr>
          <p:spPr>
            <a:xfrm>
              <a:off x="3946025" y="5514901"/>
              <a:ext cx="1890011" cy="410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Climate Sustainability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030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6D6474-8A4D-644D-A1B1-0BAA4EAE78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"/>
          <a:stretch/>
        </p:blipFill>
        <p:spPr>
          <a:xfrm>
            <a:off x="131090" y="2027752"/>
            <a:ext cx="9144000" cy="57174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5677B8-74FA-FE46-BC6C-464950F4CBC4}"/>
              </a:ext>
            </a:extLst>
          </p:cNvPr>
          <p:cNvSpPr txBox="1">
            <a:spLocks/>
          </p:cNvSpPr>
          <p:nvPr/>
        </p:nvSpPr>
        <p:spPr>
          <a:xfrm>
            <a:off x="339012" y="231168"/>
            <a:ext cx="8465971" cy="876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Some regions are at </a:t>
            </a:r>
          </a:p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especially high risk in the near term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Franklin Gothic Medium" panose="020B0603020102020204" pitchFamily="34" charset="0"/>
              <a:ea typeface="Franklin Gothic Book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711D5-D0C8-B34C-AD47-329F06DE711B}"/>
              </a:ext>
            </a:extLst>
          </p:cNvPr>
          <p:cNvSpPr txBox="1"/>
          <p:nvPr/>
        </p:nvSpPr>
        <p:spPr>
          <a:xfrm>
            <a:off x="9872420" y="4425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9C58CB6-CA58-7746-9C41-74200EE6C648}"/>
              </a:ext>
            </a:extLst>
          </p:cNvPr>
          <p:cNvGrpSpPr/>
          <p:nvPr/>
        </p:nvGrpSpPr>
        <p:grpSpPr>
          <a:xfrm>
            <a:off x="2091510" y="1660453"/>
            <a:ext cx="4503880" cy="4092647"/>
            <a:chOff x="2091510" y="1660453"/>
            <a:chExt cx="4503880" cy="4092647"/>
          </a:xfrm>
        </p:grpSpPr>
        <p:pic>
          <p:nvPicPr>
            <p:cNvPr id="4" name="Picture 3" descr="Map&#10;&#10;Description automatically generated">
              <a:extLst>
                <a:ext uri="{FF2B5EF4-FFF2-40B4-BE49-F238E27FC236}">
                  <a16:creationId xmlns:a16="http://schemas.microsoft.com/office/drawing/2014/main" id="{9002B512-8255-CA4F-8674-56F182141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7790" y="1660453"/>
              <a:ext cx="3657600" cy="4092647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F5F56DE9-60AC-DC4A-AEA5-E5AC65B209DF}"/>
                </a:ext>
              </a:extLst>
            </p:cNvPr>
            <p:cNvSpPr/>
            <p:nvPr/>
          </p:nvSpPr>
          <p:spPr>
            <a:xfrm rot="16200000">
              <a:off x="489208" y="3300855"/>
              <a:ext cx="3987383" cy="782780"/>
            </a:xfrm>
            <a:prstGeom prst="triangle">
              <a:avLst/>
            </a:prstGeom>
            <a:solidFill>
              <a:schemeClr val="tx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953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374D57-4A68-704A-84E2-3C159904247A}"/>
              </a:ext>
            </a:extLst>
          </p:cNvPr>
          <p:cNvSpPr txBox="1"/>
          <p:nvPr/>
        </p:nvSpPr>
        <p:spPr>
          <a:xfrm>
            <a:off x="245663" y="1751613"/>
            <a:ext cx="3130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ranklin Gothic Book" panose="020B0503020102020204" pitchFamily="34" charset="0"/>
                <a:ea typeface="Franklin Gothic Demi" charset="0"/>
                <a:cs typeface="Franklin Gothic Demi" charset="0"/>
              </a:rPr>
              <a:t>California is already experiencing temperatures </a:t>
            </a:r>
            <a:r>
              <a:rPr lang="en-US" sz="2000" b="1" dirty="0">
                <a:solidFill>
                  <a:srgbClr val="C00000"/>
                </a:solidFill>
                <a:latin typeface="Franklin Gothic Book" panose="020B0503020102020204" pitchFamily="34" charset="0"/>
                <a:ea typeface="Franklin Gothic Demi" charset="0"/>
                <a:cs typeface="Franklin Gothic Demi" charset="0"/>
              </a:rPr>
              <a:t>2°C to 3°C above normal,</a:t>
            </a:r>
          </a:p>
          <a:p>
            <a:r>
              <a:rPr lang="en-US" sz="2000" b="1" dirty="0">
                <a:solidFill>
                  <a:srgbClr val="C00000"/>
                </a:solidFill>
                <a:latin typeface="Franklin Gothic Book" panose="020B0503020102020204" pitchFamily="34" charset="0"/>
                <a:ea typeface="Franklin Gothic Demi" charset="0"/>
                <a:cs typeface="Franklin Gothic Demi" charset="0"/>
              </a:rPr>
              <a:t>spiking far higher!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8BEA16F-EC5A-0946-82A3-CFFF195C0991}"/>
              </a:ext>
            </a:extLst>
          </p:cNvPr>
          <p:cNvGrpSpPr/>
          <p:nvPr/>
        </p:nvGrpSpPr>
        <p:grpSpPr>
          <a:xfrm>
            <a:off x="3666205" y="1751613"/>
            <a:ext cx="5388895" cy="3927289"/>
            <a:chOff x="2656771" y="3886736"/>
            <a:chExt cx="6487229" cy="43428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94C1F96-4C00-0449-BD1B-BF23C40A7D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745"/>
            <a:stretch/>
          </p:blipFill>
          <p:spPr>
            <a:xfrm>
              <a:off x="2656771" y="3886736"/>
              <a:ext cx="6487229" cy="43428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78DB72-A55E-B446-9A1B-55EA41A56AB7}"/>
                </a:ext>
              </a:extLst>
            </p:cNvPr>
            <p:cNvSpPr txBox="1"/>
            <p:nvPr/>
          </p:nvSpPr>
          <p:spPr>
            <a:xfrm>
              <a:off x="8029320" y="4285792"/>
              <a:ext cx="7216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C00000"/>
                  </a:solidFill>
                </a:rPr>
                <a:t>5°F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D8E7B31-2CF4-4E43-BAD6-82551D08B358}"/>
                </a:ext>
              </a:extLst>
            </p:cNvPr>
            <p:cNvSpPr txBox="1"/>
            <p:nvPr/>
          </p:nvSpPr>
          <p:spPr>
            <a:xfrm rot="10800000">
              <a:off x="7546835" y="4336506"/>
              <a:ext cx="5357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  <a:sym typeface="Wingdings" pitchFamily="2" charset="2"/>
                </a:rPr>
                <a:t>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920209-822C-3E42-839B-22E673B6BA70}"/>
              </a:ext>
            </a:extLst>
          </p:cNvPr>
          <p:cNvGrpSpPr/>
          <p:nvPr/>
        </p:nvGrpSpPr>
        <p:grpSpPr>
          <a:xfrm>
            <a:off x="245662" y="1631777"/>
            <a:ext cx="8898338" cy="6597823"/>
            <a:chOff x="245662" y="1631777"/>
            <a:chExt cx="8898338" cy="659782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1D30E7-6CAC-4644-B6EE-87150FC81367}"/>
                </a:ext>
              </a:extLst>
            </p:cNvPr>
            <p:cNvSpPr txBox="1"/>
            <p:nvPr/>
          </p:nvSpPr>
          <p:spPr>
            <a:xfrm>
              <a:off x="245662" y="3322370"/>
              <a:ext cx="323413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3363" indent="-220663"/>
              <a:r>
                <a:rPr lang="en-US" sz="2000" dirty="0">
                  <a:latin typeface="Franklin Gothic Book" panose="020B0503020102020204" pitchFamily="34" charset="0"/>
                  <a:ea typeface="Franklin Gothic Demi" charset="0"/>
                  <a:cs typeface="Franklin Gothic Demi" charset="0"/>
                </a:rPr>
                <a:t>• 129+ million trees (2010-2018) lost to drought, bark beetle, etc.</a:t>
              </a:r>
            </a:p>
            <a:p>
              <a:pPr marL="233363" indent="-220663"/>
              <a:endParaRPr lang="en-US" sz="2000" dirty="0">
                <a:latin typeface="Franklin Gothic Book" panose="020B0503020102020204" pitchFamily="34" charset="0"/>
                <a:ea typeface="Franklin Gothic Demi" charset="0"/>
                <a:cs typeface="Franklin Gothic Demi" charset="0"/>
              </a:endParaRPr>
            </a:p>
            <a:p>
              <a:pPr marL="233363" indent="-220663"/>
              <a:r>
                <a:rPr lang="en-US" sz="2000" dirty="0">
                  <a:latin typeface="Franklin Gothic Book" panose="020B0503020102020204" pitchFamily="34" charset="0"/>
                  <a:ea typeface="Franklin Gothic Demi" charset="0"/>
                  <a:cs typeface="Franklin Gothic Demi" charset="0"/>
                </a:rPr>
                <a:t>• 4.1 million acres burned so far (2020)</a:t>
              </a:r>
            </a:p>
          </p:txBody>
        </p:sp>
        <p:pic>
          <p:nvPicPr>
            <p:cNvPr id="6" name="Picture 5" descr="A close up of a map&#10;&#10;Description automatically generated">
              <a:extLst>
                <a:ext uri="{FF2B5EF4-FFF2-40B4-BE49-F238E27FC236}">
                  <a16:creationId xmlns:a16="http://schemas.microsoft.com/office/drawing/2014/main" id="{4677E630-52EF-7F40-8D4D-7C596AB1A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6204" y="1631777"/>
              <a:ext cx="5477796" cy="6597823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22598112-AD67-8B45-A3BF-C17F533C8171}"/>
              </a:ext>
            </a:extLst>
          </p:cNvPr>
          <p:cNvSpPr txBox="1">
            <a:spLocks/>
          </p:cNvSpPr>
          <p:nvPr/>
        </p:nvSpPr>
        <p:spPr>
          <a:xfrm>
            <a:off x="3375892" y="718602"/>
            <a:ext cx="5629988" cy="876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California can’t wait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Franklin Gothic Medium" panose="020B0603020102020204" pitchFamily="34" charset="0"/>
              <a:ea typeface="Franklin Gothic Book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73E1C0-D39D-634E-AE9F-3ACE90F07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92" y="120849"/>
            <a:ext cx="2639267" cy="791780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BA892E7-5C15-1448-86DA-A60468690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53" y="7316971"/>
            <a:ext cx="1576019" cy="79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7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view of a mountain&#10;&#10;Description automatically generated">
            <a:extLst>
              <a:ext uri="{FF2B5EF4-FFF2-40B4-BE49-F238E27FC236}">
                <a16:creationId xmlns:a16="http://schemas.microsoft.com/office/drawing/2014/main" id="{E920FCA5-BA34-0C43-AAB2-4EFF8A754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44320"/>
          <a:stretch/>
        </p:blipFill>
        <p:spPr>
          <a:xfrm>
            <a:off x="3867030" y="0"/>
            <a:ext cx="6109726" cy="8229601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6A58A97F-B32A-8F4F-AD80-65B82D68DE5F}"/>
              </a:ext>
            </a:extLst>
          </p:cNvPr>
          <p:cNvSpPr txBox="1"/>
          <p:nvPr/>
        </p:nvSpPr>
        <p:spPr>
          <a:xfrm>
            <a:off x="4277298" y="516739"/>
            <a:ext cx="3616659" cy="4521751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dirty="0">
                <a:solidFill>
                  <a:srgbClr val="FFDA06"/>
                </a:solidFill>
                <a:latin typeface="Franklin Gothic Book"/>
                <a:ea typeface="Franklin Gothic Medium Cond"/>
                <a:cs typeface="Calibri" pitchFamily="34"/>
              </a:rPr>
              <a:t>Prioritizing California RCD Initiatives from a Climate Perspective</a:t>
            </a:r>
          </a:p>
          <a:p>
            <a:pPr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1" dirty="0">
              <a:solidFill>
                <a:srgbClr val="FFDA06"/>
              </a:solidFill>
              <a:latin typeface="Franklin Gothic Book"/>
              <a:ea typeface="Franklin Gothic Medium Cond"/>
              <a:cs typeface="Calibri" pitchFamily="34"/>
            </a:endParaRPr>
          </a:p>
          <a:p>
            <a:pPr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400" b="1" dirty="0">
              <a:solidFill>
                <a:srgbClr val="FFDA06"/>
              </a:solidFill>
              <a:latin typeface="Franklin Gothic Book"/>
              <a:ea typeface="Franklin Gothic Medium Cond"/>
              <a:cs typeface="Calibri" pitchFamily="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7A7B91-C9B4-984A-AE98-522BB152A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92" y="120849"/>
            <a:ext cx="2639267" cy="791780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18D98B-C4A1-EF4C-BEA9-6DCE3FA47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27" y="7223340"/>
            <a:ext cx="1576019" cy="79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1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FF1520F4-CCB0-B043-93EA-2F6874F38695}"/>
              </a:ext>
            </a:extLst>
          </p:cNvPr>
          <p:cNvSpPr txBox="1"/>
          <p:nvPr/>
        </p:nvSpPr>
        <p:spPr>
          <a:xfrm>
            <a:off x="7215" y="315010"/>
            <a:ext cx="9129570" cy="1034936"/>
          </a:xfrm>
          <a:prstGeom prst="rect">
            <a:avLst/>
          </a:prstGeom>
          <a:noFill/>
          <a:ln cap="rnd">
            <a:noFill/>
          </a:ln>
          <a:effectLst/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algn="ctr" defTabSz="34287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  <a:cs typeface="Calibri" pitchFamily="34"/>
              </a:rPr>
              <a:t>The importance of an RF-based approach to climate change going forward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438300-9B9F-6741-A0D1-7D40E08057B4}"/>
              </a:ext>
            </a:extLst>
          </p:cNvPr>
          <p:cNvSpPr txBox="1"/>
          <p:nvPr/>
        </p:nvSpPr>
        <p:spPr>
          <a:xfrm>
            <a:off x="551227" y="1530667"/>
            <a:ext cx="8243248" cy="6909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Comprehensive</a:t>
            </a:r>
          </a:p>
          <a:p>
            <a:pPr marL="457200" indent="-457200">
              <a:spcBef>
                <a:spcPts val="800"/>
              </a:spcBef>
              <a:buAutoNum type="arabicParenR"/>
            </a:pPr>
            <a:r>
              <a:rPr lang="en-US" sz="2000" dirty="0"/>
              <a:t>Full range of long-lived and short-lived climate pollutants (GHGs, aerosols, and particulates) that influence climate, positively or negatively </a:t>
            </a:r>
          </a:p>
          <a:p>
            <a:pPr marL="457200" indent="-457200">
              <a:spcBef>
                <a:spcPts val="800"/>
              </a:spcBef>
              <a:buFontTx/>
              <a:buAutoNum type="arabicParenR"/>
            </a:pPr>
            <a:r>
              <a:rPr lang="en-US" sz="2000" dirty="0"/>
              <a:t>Fully values methane’s impact:  150x CO2 during first year of emission</a:t>
            </a:r>
          </a:p>
          <a:p>
            <a:pPr marL="457200" indent="-457200">
              <a:spcBef>
                <a:spcPts val="800"/>
              </a:spcBef>
              <a:buFontTx/>
              <a:buAutoNum type="arabicParenR"/>
            </a:pPr>
            <a:r>
              <a:rPr lang="en-US" sz="2000" dirty="0"/>
              <a:t>Non-emission factors that affect climate (e.g., reduced albedo on snow and ice, and changes to other land surfaces)</a:t>
            </a:r>
          </a:p>
          <a:p>
            <a:pPr marL="457200" indent="-457200">
              <a:spcBef>
                <a:spcPts val="800"/>
              </a:spcBef>
              <a:buAutoNum type="arabicParenR"/>
            </a:pPr>
            <a:r>
              <a:rPr lang="en-US" sz="2000" dirty="0"/>
              <a:t>Legacy emissions - The fraction of past emissions of GHGs still present in the atmosphere that are contributing to current-day RF levels</a:t>
            </a:r>
          </a:p>
          <a:p>
            <a:pPr marL="457200" indent="-457200">
              <a:buAutoNum type="arabicParenR"/>
            </a:pPr>
            <a:endParaRPr lang="en-US" sz="2400" dirty="0"/>
          </a:p>
          <a:p>
            <a:r>
              <a:rPr lang="en-US" sz="3200" b="1" dirty="0"/>
              <a:t>Strategic</a:t>
            </a:r>
          </a:p>
          <a:p>
            <a:pPr marL="457200" indent="-457200">
              <a:spcBef>
                <a:spcPts val="800"/>
              </a:spcBef>
              <a:buFontTx/>
              <a:buAutoNum type="arabicParenR"/>
            </a:pPr>
            <a:r>
              <a:rPr lang="en-US" sz="2000" dirty="0"/>
              <a:t>Can be used to identify strategies to stabilize RF within the next decade, in order to stabilize and restore climate in the decades that follow.</a:t>
            </a:r>
          </a:p>
          <a:p>
            <a:pPr marL="457200" indent="-457200">
              <a:spcBef>
                <a:spcPts val="800"/>
              </a:spcBef>
              <a:buAutoNum type="arabicParenR"/>
            </a:pPr>
            <a:r>
              <a:rPr lang="en-US" sz="2000" dirty="0"/>
              <a:t>Opens the door to a wider range of mitigation options that can be implemented cost-effectively.  </a:t>
            </a:r>
          </a:p>
          <a:p>
            <a:pPr marL="457200" indent="-457200">
              <a:spcBef>
                <a:spcPts val="800"/>
              </a:spcBef>
              <a:buAutoNum type="arabicParenR"/>
            </a:pPr>
            <a:r>
              <a:rPr lang="en-US" sz="2000" dirty="0"/>
              <a:t>Includes essential precautionary environmental and human health screening to pre-assess projects for potential climate benefits, co-benefits, and adverse trade-offs</a:t>
            </a:r>
            <a:r>
              <a:rPr lang="en-US" sz="2000" u="sng" dirty="0"/>
              <a:t>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7293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1CCFA70-F7F3-0749-9C86-3E69C04300A6}"/>
              </a:ext>
            </a:extLst>
          </p:cNvPr>
          <p:cNvSpPr/>
          <p:nvPr/>
        </p:nvSpPr>
        <p:spPr>
          <a:xfrm>
            <a:off x="0" y="-21865"/>
            <a:ext cx="9144000" cy="135308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65CA65-DA88-7245-8437-80C14DD83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" y="2758194"/>
            <a:ext cx="9144000" cy="53947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2C68D51-20FA-454A-929F-F66E72AA41D6}"/>
              </a:ext>
            </a:extLst>
          </p:cNvPr>
          <p:cNvSpPr txBox="1">
            <a:spLocks/>
          </p:cNvSpPr>
          <p:nvPr/>
        </p:nvSpPr>
        <p:spPr>
          <a:xfrm>
            <a:off x="628650" y="321979"/>
            <a:ext cx="7886700" cy="72815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DA06"/>
                </a:solidFill>
                <a:latin typeface="Franklin Gothic Medium" panose="020B0603020102020204" pitchFamily="34" charset="0"/>
              </a:rPr>
              <a:t>Country RF Climate Footprin</a:t>
            </a:r>
            <a:r>
              <a:rPr lang="en-US" sz="36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ts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BBEF10A-5254-4F36-820B-21D16664726C}"/>
              </a:ext>
            </a:extLst>
          </p:cNvPr>
          <p:cNvSpPr/>
          <p:nvPr/>
        </p:nvSpPr>
        <p:spPr>
          <a:xfrm>
            <a:off x="2322656" y="1776072"/>
            <a:ext cx="4913197" cy="94169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Annual GWP-100 Footprint</a:t>
            </a:r>
          </a:p>
          <a:p>
            <a:pPr algn="ctr"/>
            <a:r>
              <a:rPr lang="en-US" sz="2000" dirty="0"/>
              <a:t>Account for only a fraction of global RF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9635950-D00E-4A62-87C9-72647D253F00}"/>
              </a:ext>
            </a:extLst>
          </p:cNvPr>
          <p:cNvSpPr/>
          <p:nvPr/>
        </p:nvSpPr>
        <p:spPr>
          <a:xfrm>
            <a:off x="2322656" y="1771571"/>
            <a:ext cx="4913197" cy="941696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RF Climate Footprints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C3A369-C47A-6C4A-82C5-630CA9AA7E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43" b="40234"/>
          <a:stretch/>
        </p:blipFill>
        <p:spPr>
          <a:xfrm>
            <a:off x="867254" y="2792992"/>
            <a:ext cx="8262317" cy="31978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704DEE-C015-3942-8545-603C958C745A}"/>
              </a:ext>
            </a:extLst>
          </p:cNvPr>
          <p:cNvSpPr/>
          <p:nvPr/>
        </p:nvSpPr>
        <p:spPr>
          <a:xfrm rot="-2700000">
            <a:off x="7433090" y="6517717"/>
            <a:ext cx="1489753" cy="2428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400" dirty="0"/>
              <a:t>130 Countries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82994-7786-B44B-8004-6F69199164C1}"/>
              </a:ext>
            </a:extLst>
          </p:cNvPr>
          <p:cNvSpPr/>
          <p:nvPr/>
        </p:nvSpPr>
        <p:spPr>
          <a:xfrm>
            <a:off x="14429" y="2700567"/>
            <a:ext cx="425838" cy="3530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432B027-FC0A-0649-A132-27F9A2849FE9}"/>
              </a:ext>
            </a:extLst>
          </p:cNvPr>
          <p:cNvGrpSpPr/>
          <p:nvPr/>
        </p:nvGrpSpPr>
        <p:grpSpPr>
          <a:xfrm>
            <a:off x="1498600" y="3352800"/>
            <a:ext cx="7232731" cy="889000"/>
            <a:chOff x="1498600" y="3352800"/>
            <a:chExt cx="7232731" cy="889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5276FB1-4E8E-5046-8D46-300FDA56DF4B}"/>
                </a:ext>
              </a:extLst>
            </p:cNvPr>
            <p:cNvSpPr/>
            <p:nvPr/>
          </p:nvSpPr>
          <p:spPr>
            <a:xfrm>
              <a:off x="1498600" y="3352800"/>
              <a:ext cx="635000" cy="889000"/>
            </a:xfrm>
            <a:prstGeom prst="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808080"/>
                </a:highlight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8D824F1-B501-404D-9D3D-4E0C4380948D}"/>
                </a:ext>
              </a:extLst>
            </p:cNvPr>
            <p:cNvSpPr/>
            <p:nvPr/>
          </p:nvSpPr>
          <p:spPr>
            <a:xfrm>
              <a:off x="5905500" y="3561023"/>
              <a:ext cx="635000" cy="481593"/>
            </a:xfrm>
            <a:prstGeom prst="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808080"/>
                </a:highlight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01D575-315F-3E4D-802B-B4379DE43813}"/>
                </a:ext>
              </a:extLst>
            </p:cNvPr>
            <p:cNvSpPr txBox="1"/>
            <p:nvPr/>
          </p:nvSpPr>
          <p:spPr>
            <a:xfrm>
              <a:off x="6564456" y="3640947"/>
              <a:ext cx="2166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Short-term strategies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19EEC4-EE80-EC41-B01A-B009E5866FD6}"/>
              </a:ext>
            </a:extLst>
          </p:cNvPr>
          <p:cNvGrpSpPr/>
          <p:nvPr/>
        </p:nvGrpSpPr>
        <p:grpSpPr>
          <a:xfrm>
            <a:off x="1500329" y="4192008"/>
            <a:ext cx="7368925" cy="1726192"/>
            <a:chOff x="1500329" y="4192008"/>
            <a:chExt cx="7368925" cy="172619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6EDD756-805F-C24A-9A32-0E1A9D387E59}"/>
                </a:ext>
              </a:extLst>
            </p:cNvPr>
            <p:cNvSpPr/>
            <p:nvPr/>
          </p:nvSpPr>
          <p:spPr>
            <a:xfrm>
              <a:off x="1500329" y="4241800"/>
              <a:ext cx="635000" cy="1676400"/>
            </a:xfrm>
            <a:prstGeom prst="rect">
              <a:avLst/>
            </a:prstGeom>
            <a:noFill/>
            <a:ln w="38100">
              <a:solidFill>
                <a:srgbClr val="7030A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3FC6735-D79E-6C4F-A839-F8C36386AFA1}"/>
                </a:ext>
              </a:extLst>
            </p:cNvPr>
            <p:cNvSpPr/>
            <p:nvPr/>
          </p:nvSpPr>
          <p:spPr>
            <a:xfrm>
              <a:off x="5929456" y="4192008"/>
              <a:ext cx="635000" cy="481592"/>
            </a:xfrm>
            <a:prstGeom prst="rect">
              <a:avLst/>
            </a:prstGeom>
            <a:noFill/>
            <a:ln w="38100">
              <a:solidFill>
                <a:srgbClr val="7030A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33F9912-74E1-F14B-84AC-40C7AEE27A42}"/>
                </a:ext>
              </a:extLst>
            </p:cNvPr>
            <p:cNvSpPr txBox="1"/>
            <p:nvPr/>
          </p:nvSpPr>
          <p:spPr>
            <a:xfrm>
              <a:off x="6564456" y="4241800"/>
              <a:ext cx="2304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Longer-term strategies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254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>
            <a:extLst>
              <a:ext uri="{FF2B5EF4-FFF2-40B4-BE49-F238E27FC236}">
                <a16:creationId xmlns:a16="http://schemas.microsoft.com/office/drawing/2014/main" id="{9445F524-4628-5B43-8638-364E0B8715B8}"/>
              </a:ext>
            </a:extLst>
          </p:cNvPr>
          <p:cNvSpPr txBox="1"/>
          <p:nvPr/>
        </p:nvSpPr>
        <p:spPr>
          <a:xfrm>
            <a:off x="0" y="584084"/>
            <a:ext cx="9129570" cy="896460"/>
          </a:xfrm>
          <a:prstGeom prst="rect">
            <a:avLst/>
          </a:prstGeom>
          <a:noFill/>
          <a:ln cap="rnd">
            <a:noFill/>
          </a:ln>
          <a:effectLst/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Sources of RF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419F13-8D25-AB46-84CB-A0945556E90C}"/>
              </a:ext>
            </a:extLst>
          </p:cNvPr>
          <p:cNvGrpSpPr/>
          <p:nvPr/>
        </p:nvGrpSpPr>
        <p:grpSpPr>
          <a:xfrm>
            <a:off x="482666" y="1520422"/>
            <a:ext cx="8482989" cy="2629835"/>
            <a:chOff x="482666" y="1520422"/>
            <a:chExt cx="8482989" cy="2629835"/>
          </a:xfrm>
        </p:grpSpPr>
        <p:pic>
          <p:nvPicPr>
            <p:cNvPr id="15" name="Picture 14" descr="A picture containing road, outdoor, street, driving&#10;&#10;Description automatically generated">
              <a:extLst>
                <a:ext uri="{FF2B5EF4-FFF2-40B4-BE49-F238E27FC236}">
                  <a16:creationId xmlns:a16="http://schemas.microsoft.com/office/drawing/2014/main" id="{A88B01D7-42A5-4449-8B01-E2C3B5FA4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90951" y="1520422"/>
              <a:ext cx="2620640" cy="2629835"/>
            </a:xfrm>
            <a:prstGeom prst="rect">
              <a:avLst/>
            </a:prstGeom>
          </p:spPr>
        </p:pic>
        <p:pic>
          <p:nvPicPr>
            <p:cNvPr id="3" name="Picture 2" descr="A picture containing sky, outdoor, construction, dock&#10;&#10;Description automatically generated">
              <a:extLst>
                <a:ext uri="{FF2B5EF4-FFF2-40B4-BE49-F238E27FC236}">
                  <a16:creationId xmlns:a16="http://schemas.microsoft.com/office/drawing/2014/main" id="{E49EF625-EAFB-B341-A4E1-FF3220889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6866" y="1520422"/>
              <a:ext cx="3178789" cy="260484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16CA22B-985F-844E-92D7-8EF18AFA602E}"/>
                </a:ext>
              </a:extLst>
            </p:cNvPr>
            <p:cNvSpPr txBox="1"/>
            <p:nvPr/>
          </p:nvSpPr>
          <p:spPr>
            <a:xfrm>
              <a:off x="482666" y="1589755"/>
              <a:ext cx="24907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2400" dirty="0"/>
                <a:t>Greenhouse gas emissions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C9969A8-18C1-F048-BDD6-4F7ED3C03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92" y="120849"/>
            <a:ext cx="2639267" cy="791780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5B0EDC-F790-B24A-88D7-AA5790CCD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53" y="7316971"/>
            <a:ext cx="1576019" cy="7917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D13431A-B087-5F47-B2BD-0B32ABBF9FAD}"/>
              </a:ext>
            </a:extLst>
          </p:cNvPr>
          <p:cNvGrpSpPr/>
          <p:nvPr/>
        </p:nvGrpSpPr>
        <p:grpSpPr>
          <a:xfrm>
            <a:off x="482666" y="2936717"/>
            <a:ext cx="8518293" cy="3159744"/>
            <a:chOff x="482666" y="2936717"/>
            <a:chExt cx="8518293" cy="3159744"/>
          </a:xfrm>
        </p:grpSpPr>
        <p:pic>
          <p:nvPicPr>
            <p:cNvPr id="7" name="Picture 6" descr="A picture containing ground, person, outdoor, mammal&#10;&#10;Description automatically generated">
              <a:extLst>
                <a:ext uri="{FF2B5EF4-FFF2-40B4-BE49-F238E27FC236}">
                  <a16:creationId xmlns:a16="http://schemas.microsoft.com/office/drawing/2014/main" id="{6B082ECB-0827-AC44-9120-A98351CA2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29159" y="3556461"/>
              <a:ext cx="2971800" cy="2540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D9289B-ED2F-7E4F-B4C6-D28EA4394432}"/>
                </a:ext>
              </a:extLst>
            </p:cNvPr>
            <p:cNvSpPr txBox="1"/>
            <p:nvPr/>
          </p:nvSpPr>
          <p:spPr>
            <a:xfrm>
              <a:off x="482666" y="2936717"/>
              <a:ext cx="28744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2400" dirty="0"/>
                <a:t>Short-lived climate forcers</a:t>
              </a:r>
            </a:p>
          </p:txBody>
        </p:sp>
        <p:pic>
          <p:nvPicPr>
            <p:cNvPr id="8" name="Picture 7" descr="A picture containing outdoor, riding, mountain, water&#10;&#10;Description automatically generated">
              <a:extLst>
                <a:ext uri="{FF2B5EF4-FFF2-40B4-BE49-F238E27FC236}">
                  <a16:creationId xmlns:a16="http://schemas.microsoft.com/office/drawing/2014/main" id="{69917555-2A51-2E4D-A040-928C5325E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3882"/>
            <a:stretch/>
          </p:blipFill>
          <p:spPr>
            <a:xfrm>
              <a:off x="3190951" y="3545505"/>
              <a:ext cx="2896835" cy="255095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E44B2E8-8CDF-4444-9AB5-08998B014DBD}"/>
              </a:ext>
            </a:extLst>
          </p:cNvPr>
          <p:cNvGrpSpPr/>
          <p:nvPr/>
        </p:nvGrpSpPr>
        <p:grpSpPr>
          <a:xfrm>
            <a:off x="482666" y="4327829"/>
            <a:ext cx="5822688" cy="3663776"/>
            <a:chOff x="482666" y="4327829"/>
            <a:chExt cx="5822688" cy="366377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5075F8-F444-E744-81C1-024B0C5F42B1}"/>
                </a:ext>
              </a:extLst>
            </p:cNvPr>
            <p:cNvSpPr txBox="1"/>
            <p:nvPr/>
          </p:nvSpPr>
          <p:spPr>
            <a:xfrm>
              <a:off x="482666" y="4327829"/>
              <a:ext cx="25679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2400" dirty="0"/>
                <a:t>Changes in albedo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BBCE45-C45E-BD4A-B08E-9F8C68AB7F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98"/>
            <a:stretch/>
          </p:blipFill>
          <p:spPr>
            <a:xfrm>
              <a:off x="3192325" y="5559722"/>
              <a:ext cx="3113029" cy="243188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4CA88AF-FA92-7840-9A62-9529DFB3C8F8}"/>
              </a:ext>
            </a:extLst>
          </p:cNvPr>
          <p:cNvGrpSpPr/>
          <p:nvPr/>
        </p:nvGrpSpPr>
        <p:grpSpPr>
          <a:xfrm>
            <a:off x="482666" y="5428732"/>
            <a:ext cx="8508496" cy="2562873"/>
            <a:chOff x="482666" y="5428732"/>
            <a:chExt cx="8508496" cy="256287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CF9C654-9DCD-0C44-90C3-5A66DDC16409}"/>
                </a:ext>
              </a:extLst>
            </p:cNvPr>
            <p:cNvSpPr txBox="1"/>
            <p:nvPr/>
          </p:nvSpPr>
          <p:spPr>
            <a:xfrm>
              <a:off x="482666" y="5428732"/>
              <a:ext cx="2738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2400" dirty="0"/>
                <a:t>Reduced carbon sequestration  </a:t>
              </a:r>
            </a:p>
          </p:txBody>
        </p:sp>
        <p:pic>
          <p:nvPicPr>
            <p:cNvPr id="18" name="Picture 17" descr="A close up of a tree&#10;&#10;Description automatically generated">
              <a:extLst>
                <a:ext uri="{FF2B5EF4-FFF2-40B4-BE49-F238E27FC236}">
                  <a16:creationId xmlns:a16="http://schemas.microsoft.com/office/drawing/2014/main" id="{D410B192-7749-BE4D-B1B9-98151AE02C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10859"/>
            <a:stretch/>
          </p:blipFill>
          <p:spPr>
            <a:xfrm>
              <a:off x="6228122" y="5559722"/>
              <a:ext cx="2763040" cy="2431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181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view of a mountain&#10;&#10;Description automatically generated">
            <a:extLst>
              <a:ext uri="{FF2B5EF4-FFF2-40B4-BE49-F238E27FC236}">
                <a16:creationId xmlns:a16="http://schemas.microsoft.com/office/drawing/2014/main" id="{E2424E5B-A008-1447-8ED1-007161573B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44320"/>
          <a:stretch/>
        </p:blipFill>
        <p:spPr>
          <a:xfrm>
            <a:off x="3016130" y="0"/>
            <a:ext cx="6109726" cy="8229601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7FDEA034-849B-5241-B856-0EA0B0A578C7}"/>
              </a:ext>
            </a:extLst>
          </p:cNvPr>
          <p:cNvSpPr txBox="1"/>
          <p:nvPr/>
        </p:nvSpPr>
        <p:spPr>
          <a:xfrm>
            <a:off x="119920" y="2888267"/>
            <a:ext cx="2896210" cy="2777683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  <a:ea typeface="Franklin Gothic Medium Cond"/>
                <a:cs typeface="Bodoni MT" panose="020F0502020204030204" pitchFamily="34" charset="0"/>
              </a:rPr>
              <a:t>Local RCD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  <a:ea typeface="Franklin Gothic Medium Cond"/>
                <a:cs typeface="Bodoni MT" panose="020F0502020204030204" pitchFamily="34" charset="0"/>
              </a:rPr>
              <a:t>------------------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  <a:ea typeface="Franklin Gothic Medium Cond"/>
                <a:cs typeface="Bodoni MT" panose="020F0502020204030204" pitchFamily="34" charset="0"/>
              </a:rPr>
              <a:t>Climate Steps 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BB7A656F-04B4-744E-ACE4-9D921DE5AEE0}"/>
              </a:ext>
            </a:extLst>
          </p:cNvPr>
          <p:cNvSpPr txBox="1"/>
          <p:nvPr/>
        </p:nvSpPr>
        <p:spPr>
          <a:xfrm>
            <a:off x="3446456" y="405800"/>
            <a:ext cx="5362831" cy="7486665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marL="742950" indent="-742950">
              <a:spcAft>
                <a:spcPts val="120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dirty="0">
                <a:solidFill>
                  <a:srgbClr val="FFDA06"/>
                </a:solidFill>
                <a:ea typeface="Franklin Gothic Medium Cond"/>
                <a:cs typeface="Bodoni MT" panose="020F0502020204030204" pitchFamily="34" charset="0"/>
              </a:rPr>
              <a:t>Strategic Plan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dirty="0">
                <a:solidFill>
                  <a:srgbClr val="FFDA06"/>
                </a:solidFill>
                <a:ea typeface="Franklin Gothic Medium Cond"/>
                <a:cs typeface="Bodoni MT" panose="020F0502020204030204" pitchFamily="34" charset="0"/>
              </a:rPr>
              <a:t>Identify top short-term and long-term RF reduction projects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dirty="0">
                <a:solidFill>
                  <a:srgbClr val="FFDA06"/>
                </a:solidFill>
                <a:ea typeface="Franklin Gothic Medium Cond"/>
                <a:cs typeface="Bodoni MT" panose="020F0502020204030204" pitchFamily="34" charset="0"/>
              </a:rPr>
              <a:t>Consider new budget constraints and co-benefits 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dirty="0">
                <a:solidFill>
                  <a:srgbClr val="FFDA06"/>
                </a:solidFill>
                <a:ea typeface="Franklin Gothic Medium Cond"/>
                <a:cs typeface="Bodoni MT" panose="020F0502020204030204" pitchFamily="34" charset="0"/>
              </a:rPr>
              <a:t>Identifying community partners – </a:t>
            </a:r>
            <a:r>
              <a:rPr lang="en-US" sz="3600" dirty="0" err="1">
                <a:solidFill>
                  <a:srgbClr val="FFDA06"/>
                </a:solidFill>
                <a:ea typeface="Franklin Gothic Medium Cond"/>
                <a:cs typeface="Bodoni MT" panose="020F0502020204030204" pitchFamily="34" charset="0"/>
              </a:rPr>
              <a:t>electeds</a:t>
            </a:r>
            <a:r>
              <a:rPr lang="en-US" sz="3600" dirty="0">
                <a:solidFill>
                  <a:srgbClr val="FFDA06"/>
                </a:solidFill>
                <a:ea typeface="Franklin Gothic Medium Cond"/>
                <a:cs typeface="Bodoni MT" panose="020F0502020204030204" pitchFamily="34" charset="0"/>
              </a:rPr>
              <a:t>, industry leaders, NGOs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dirty="0">
                <a:solidFill>
                  <a:srgbClr val="FFDA06"/>
                </a:solidFill>
                <a:ea typeface="Franklin Gothic Medium Cond"/>
                <a:cs typeface="Bodoni MT" panose="020F0502020204030204" pitchFamily="34" charset="0"/>
              </a:rPr>
              <a:t>Deliver the message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dirty="0">
                <a:solidFill>
                  <a:srgbClr val="FFDA06"/>
                </a:solidFill>
                <a:ea typeface="Franklin Gothic Medium Cond"/>
                <a:cs typeface="Bodoni MT" panose="020F0502020204030204" pitchFamily="34" charset="0"/>
              </a:rPr>
              <a:t>Taking a leadership role</a:t>
            </a:r>
            <a:endParaRPr lang="en-US" sz="4400" dirty="0">
              <a:solidFill>
                <a:srgbClr val="FFDA06"/>
              </a:solidFill>
              <a:ea typeface="Franklin Gothic Medium Cond"/>
              <a:cs typeface="Bodoni M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63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0FBA100-EAC6-A049-8883-0278533A4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92" y="120849"/>
            <a:ext cx="2639267" cy="791780"/>
          </a:xfrm>
          <a:prstGeom prst="rect">
            <a:avLst/>
          </a:prstGeom>
        </p:spPr>
      </p:pic>
      <p:pic>
        <p:nvPicPr>
          <p:cNvPr id="1026" name="Picture 2" descr="Earth Cleaning Planet Natural environment, earth, globe, recycling, logo  png | PNGWing">
            <a:hlinkClick r:id="rId4"/>
            <a:extLst>
              <a:ext uri="{FF2B5EF4-FFF2-40B4-BE49-F238E27FC236}">
                <a16:creationId xmlns:a16="http://schemas.microsoft.com/office/drawing/2014/main" id="{8BDBD9CB-0F7E-9B4C-A273-7C74CE36E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87" l="2935" r="99674">
                        <a14:foregroundMark x1="9457" y1="53783" x2="9783" y2="66713"/>
                        <a14:foregroundMark x1="6630" y1="53370" x2="6630" y2="54470"/>
                        <a14:foregroundMark x1="3043" y1="55433" x2="3370" y2="55571"/>
                        <a14:foregroundMark x1="37391" y1="9629" x2="49239" y2="2338"/>
                        <a14:foregroundMark x1="49239" y1="2338" x2="62283" y2="0"/>
                        <a14:foregroundMark x1="62283" y1="0" x2="39239" y2="10591"/>
                        <a14:foregroundMark x1="63696" y1="550" x2="64971" y2="824"/>
                        <a14:foregroundMark x1="85707" y1="11619" x2="86272" y2="12131"/>
                        <a14:foregroundMark x1="81277" y1="7607" x2="84757" y2="10759"/>
                        <a14:foregroundMark x1="85522" y1="13002" x2="79871" y2="10963"/>
                        <a14:foregroundMark x1="66972" y1="3983" x2="60435" y2="688"/>
                        <a14:foregroundMark x1="60435" y1="688" x2="59183" y2="3065"/>
                        <a14:foregroundMark x1="68085" y1="4115" x2="65217" y2="2613"/>
                        <a14:foregroundMark x1="65217" y1="2613" x2="76056" y2="4178"/>
                        <a14:foregroundMark x1="78120" y1="5544" x2="79457" y2="8528"/>
                        <a14:foregroundMark x1="67065" y1="1651" x2="66957" y2="1376"/>
                        <a14:foregroundMark x1="66630" y1="963" x2="65000" y2="550"/>
                        <a14:foregroundMark x1="92636" y1="28791" x2="93152" y2="29574"/>
                        <a14:foregroundMark x1="88613" y1="20029" x2="85761" y2="14030"/>
                        <a14:foregroundMark x1="92745" y1="28719" x2="91956" y2="27058"/>
                        <a14:foregroundMark x1="93152" y1="29574" x2="92479" y2="28158"/>
                        <a14:foregroundMark x1="85761" y1="14030" x2="84677" y2="14831"/>
                        <a14:foregroundMark x1="89551" y1="16191" x2="92439" y2="21018"/>
                        <a14:foregroundMark x1="97391" y1="53232" x2="99674" y2="56259"/>
                        <a14:foregroundMark x1="95922" y1="64649" x2="99022" y2="58597"/>
                        <a14:foregroundMark x1="93544" y1="69292" x2="95809" y2="64869"/>
                        <a14:foregroundMark x1="99022" y1="58597" x2="99348" y2="57084"/>
                        <a14:foregroundMark x1="74783" y1="92847" x2="73782" y2="93031"/>
                        <a14:foregroundMark x1="46547" y1="92826" x2="43370" y2="92160"/>
                        <a14:foregroundMark x1="51029" y1="95390" x2="60978" y2="99587"/>
                        <a14:foregroundMark x1="43370" y1="92160" x2="46273" y2="93385"/>
                        <a14:foregroundMark x1="60978" y1="99587" x2="77826" y2="95461"/>
                        <a14:foregroundMark x1="59130" y1="8528" x2="72391" y2="11142"/>
                        <a14:foregroundMark x1="72391" y1="11142" x2="59674" y2="9904"/>
                        <a14:foregroundMark x1="59674" y1="9904" x2="59674" y2="9766"/>
                        <a14:foregroundMark x1="96944" y1="33032" x2="98696" y2="37139"/>
                        <a14:foregroundMark x1="93494" y1="24945" x2="96173" y2="31225"/>
                        <a14:foregroundMark x1="92065" y1="21596" x2="92719" y2="23128"/>
                        <a14:foregroundMark x1="98750" y1="41080" x2="98913" y2="53095"/>
                        <a14:foregroundMark x1="98913" y1="53095" x2="96304" y2="36864"/>
                        <a14:foregroundMark x1="96304" y1="36864" x2="90000" y2="21458"/>
                        <a14:foregroundMark x1="90000" y1="21458" x2="91630" y2="21596"/>
                        <a14:backgroundMark x1="59704" y1="6381" x2="59722" y2="6523"/>
                        <a14:backgroundMark x1="59557" y1="5204" x2="59633" y2="5815"/>
                        <a14:backgroundMark x1="73429" y1="9283" x2="77283" y2="10867"/>
                        <a14:backgroundMark x1="73520" y1="9121" x2="72986" y2="8873"/>
                        <a14:backgroundMark x1="74715" y1="9676" x2="73977" y2="9333"/>
                        <a14:backgroundMark x1="77283" y1="10867" x2="78023" y2="11211"/>
                        <a14:backgroundMark x1="79239" y1="12655" x2="79565" y2="11967"/>
                        <a14:backgroundMark x1="79674" y1="12380" x2="79891" y2="12792"/>
                        <a14:backgroundMark x1="66741" y1="550" x2="78696" y2="550"/>
                        <a14:backgroundMark x1="66445" y1="550" x2="66713" y2="550"/>
                        <a14:backgroundMark x1="78696" y1="550" x2="78974" y2="3511"/>
                        <a14:backgroundMark x1="57717" y1="4952" x2="70543" y2="6465"/>
                        <a14:backgroundMark x1="70543" y1="6465" x2="59022" y2="6052"/>
                        <a14:backgroundMark x1="69457" y1="6190" x2="69565" y2="7840"/>
                        <a14:backgroundMark x1="69783" y1="6602" x2="81848" y2="13755"/>
                        <a14:backgroundMark x1="81848" y1="13755" x2="70978" y2="7565"/>
                        <a14:backgroundMark x1="81630" y1="14168" x2="91630" y2="27373"/>
                        <a14:backgroundMark x1="91630" y1="27373" x2="80978" y2="14993"/>
                        <a14:backgroundMark x1="80978" y1="14993" x2="80978" y2="14856"/>
                        <a14:backgroundMark x1="88696" y1="29161" x2="93370" y2="46905"/>
                        <a14:backgroundMark x1="93370" y1="46905" x2="93043" y2="30399"/>
                        <a14:backgroundMark x1="93043" y1="30399" x2="89891" y2="27235"/>
                        <a14:backgroundMark x1="93043" y1="45667" x2="92391" y2="62311"/>
                        <a14:backgroundMark x1="92391" y1="62311" x2="89239" y2="72490"/>
                        <a14:backgroundMark x1="93913" y1="43191" x2="95000" y2="62586"/>
                        <a14:backgroundMark x1="95000" y1="62586" x2="93152" y2="44842"/>
                        <a14:backgroundMark x1="93152" y1="44842" x2="93152" y2="44979"/>
                        <a14:backgroundMark x1="92391" y1="21045" x2="92499" y2="21324"/>
                        <a14:backgroundMark x1="99284" y1="33597" x2="99674" y2="21458"/>
                        <a14:backgroundMark x1="99171" y1="37129" x2="99180" y2="36836"/>
                        <a14:backgroundMark x1="93696" y1="20498" x2="92826" y2="20358"/>
                        <a14:backgroundMark x1="99674" y1="21458" x2="93793" y2="20513"/>
                        <a14:backgroundMark x1="90761" y1="74691" x2="90326" y2="73453"/>
                        <a14:backgroundMark x1="90761" y1="74415" x2="93913" y2="68088"/>
                        <a14:backgroundMark x1="94783" y1="37414" x2="96413" y2="53370"/>
                        <a14:backgroundMark x1="96413" y1="53370" x2="94239" y2="40028"/>
                        <a14:backgroundMark x1="95543" y1="72902" x2="98696" y2="64787"/>
                        <a14:backgroundMark x1="98043" y1="64649" x2="99674" y2="64649"/>
                        <a14:backgroundMark x1="97935" y1="65199" x2="99348" y2="65612"/>
                        <a14:backgroundMark x1="73913" y1="93260" x2="60978" y2="96286"/>
                        <a14:backgroundMark x1="60978" y1="96286" x2="46739" y2="92435"/>
                        <a14:backgroundMark x1="46739" y1="92435" x2="61848" y2="91609"/>
                        <a14:backgroundMark x1="61848" y1="91609" x2="73696" y2="92710"/>
                        <a14:backgroundMark x1="94783" y1="62999" x2="93587" y2="63686"/>
                        <a14:backgroundMark x1="84891" y1="10591" x2="85870" y2="11417"/>
                        <a14:backgroundMark x1="79674" y1="6740" x2="81304" y2="7565"/>
                        <a14:backgroundMark x1="72935" y1="2751" x2="77826" y2="2338"/>
                        <a14:backgroundMark x1="76087" y1="4127" x2="78478" y2="4952"/>
                        <a14:backgroundMark x1="86413" y1="11967" x2="90109" y2="15543"/>
                        <a14:backgroundMark x1="93587" y1="22421" x2="94565" y2="24072"/>
                        <a14:backgroundMark x1="96957" y1="30949" x2="97391" y2="32875"/>
                        <a14:backgroundMark x1="98696" y1="37552" x2="99457" y2="37827"/>
                        <a14:backgroundMark x1="98804" y1="38790" x2="99130" y2="40990"/>
                        <a14:backgroundMark x1="93804" y1="35763" x2="94457" y2="37827"/>
                        <a14:backgroundMark x1="93043" y1="67813" x2="93804" y2="65199"/>
                        <a14:backgroundMark x1="98370" y1="64374" x2="99457" y2="60385"/>
                      </a14:backgroundRemoval>
                    </a14:imgEffect>
                    <a14:imgEffect>
                      <a14:artisticFilmGrain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04" y="942197"/>
            <a:ext cx="7764643" cy="613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D02FAC3-55C7-F745-9701-BF0993930352}"/>
              </a:ext>
            </a:extLst>
          </p:cNvPr>
          <p:cNvSpPr/>
          <p:nvPr/>
        </p:nvSpPr>
        <p:spPr>
          <a:xfrm>
            <a:off x="3023453" y="1974694"/>
            <a:ext cx="509270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</a:rPr>
              <a:t>Healthy soils</a:t>
            </a:r>
          </a:p>
          <a:p>
            <a:pPr algn="ctr"/>
            <a:r>
              <a:rPr lang="en-US" sz="2400" b="1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</a:rPr>
              <a:t>Carbon farm plans </a:t>
            </a:r>
          </a:p>
          <a:p>
            <a:pPr algn="ctr"/>
            <a:r>
              <a:rPr lang="en-US" sz="2400" b="1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</a:rPr>
              <a:t>Reduced methane from dairy</a:t>
            </a:r>
          </a:p>
          <a:p>
            <a:pPr algn="ctr"/>
            <a:r>
              <a:rPr lang="en-US" sz="2400" b="1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</a:rPr>
              <a:t>Sustainable water management</a:t>
            </a:r>
          </a:p>
          <a:p>
            <a:pPr algn="ctr"/>
            <a:r>
              <a:rPr lang="en-US" sz="2400" b="1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</a:rPr>
              <a:t>Sustainable forest management</a:t>
            </a:r>
          </a:p>
          <a:p>
            <a:pPr algn="ctr"/>
            <a:r>
              <a:rPr lang="en-US" sz="2400" b="1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</a:rPr>
              <a:t>Lower emissions equipment</a:t>
            </a:r>
          </a:p>
          <a:p>
            <a:pPr algn="ctr"/>
            <a:r>
              <a:rPr lang="en-US" sz="2400" b="1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</a:rPr>
              <a:t>Erosion management</a:t>
            </a:r>
          </a:p>
          <a:p>
            <a:pPr algn="ctr"/>
            <a:r>
              <a:rPr lang="en-US" sz="2400" b="1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</a:rPr>
              <a:t>Wetlands restoration</a:t>
            </a:r>
          </a:p>
          <a:p>
            <a:pPr algn="ctr"/>
            <a:r>
              <a:rPr lang="en-US" sz="2400" b="1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</a:rPr>
              <a:t>Riparian restoration</a:t>
            </a:r>
          </a:p>
          <a:p>
            <a:pPr algn="ctr"/>
            <a:r>
              <a:rPr lang="en-US" sz="2400" b="1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</a:rPr>
              <a:t>Native tree planting </a:t>
            </a:r>
          </a:p>
          <a:p>
            <a:pPr algn="ctr"/>
            <a:r>
              <a:rPr lang="en-US" sz="2400" b="1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</a:rPr>
              <a:t>Urban greening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5A7137-827D-4F45-B165-77BE21C7FB96}"/>
              </a:ext>
            </a:extLst>
          </p:cNvPr>
          <p:cNvSpPr/>
          <p:nvPr/>
        </p:nvSpPr>
        <p:spPr>
          <a:xfrm>
            <a:off x="3222643" y="0"/>
            <a:ext cx="4389060" cy="1757899"/>
          </a:xfrm>
          <a:prstGeom prst="rect">
            <a:avLst/>
          </a:prstGeom>
        </p:spPr>
        <p:txBody>
          <a:bodyPr wrap="none">
            <a:prstTxWarp prst="textChevron">
              <a:avLst>
                <a:gd name="adj" fmla="val 35554"/>
              </a:avLst>
            </a:prstTxWarp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Bradley Hand" pitchFamily="2" charset="77"/>
              </a:rPr>
              <a:t>Conservation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1D1AE5-61CD-894F-9AD2-BE619AAC4693}"/>
              </a:ext>
            </a:extLst>
          </p:cNvPr>
          <p:cNvSpPr/>
          <p:nvPr/>
        </p:nvSpPr>
        <p:spPr>
          <a:xfrm>
            <a:off x="3393793" y="6251031"/>
            <a:ext cx="4194594" cy="2178644"/>
          </a:xfrm>
          <a:prstGeom prst="rect">
            <a:avLst/>
          </a:prstGeom>
        </p:spPr>
        <p:txBody>
          <a:bodyPr wrap="none">
            <a:prstTxWarp prst="textChevronInverted">
              <a:avLst>
                <a:gd name="adj" fmla="val 68917"/>
              </a:avLst>
            </a:prstTxWarp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Bradley Hand" pitchFamily="2" charset="77"/>
              </a:rPr>
              <a:t>Stewardship </a:t>
            </a:r>
          </a:p>
        </p:txBody>
      </p:sp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B35A71E-4D24-3242-B288-54C274414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853" y="7316971"/>
            <a:ext cx="1576019" cy="79178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40B3572-5E01-6C4C-A688-31A532E9153C}"/>
              </a:ext>
            </a:extLst>
          </p:cNvPr>
          <p:cNvSpPr txBox="1"/>
          <p:nvPr/>
        </p:nvSpPr>
        <p:spPr>
          <a:xfrm>
            <a:off x="623507" y="3410803"/>
            <a:ext cx="16626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Bradley Hand" pitchFamily="2" charset="77"/>
              </a:rPr>
              <a:t>California </a:t>
            </a:r>
          </a:p>
          <a:p>
            <a:pPr algn="r"/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Bradley Hand" pitchFamily="2" charset="77"/>
              </a:rPr>
              <a:t>RCDs</a:t>
            </a:r>
          </a:p>
        </p:txBody>
      </p:sp>
    </p:spTree>
    <p:extLst>
      <p:ext uri="{BB962C8B-B14F-4D97-AF65-F5344CB8AC3E}">
        <p14:creationId xmlns:p14="http://schemas.microsoft.com/office/powerpoint/2010/main" val="94055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B93622-5409-264C-9CE5-8C8068D01D68}"/>
              </a:ext>
            </a:extLst>
          </p:cNvPr>
          <p:cNvSpPr/>
          <p:nvPr/>
        </p:nvSpPr>
        <p:spPr>
          <a:xfrm>
            <a:off x="1815548" y="2129218"/>
            <a:ext cx="602973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/>
              <a:t>The future of a resilient California starts here…</a:t>
            </a:r>
          </a:p>
          <a:p>
            <a:pPr algn="ctr"/>
            <a:r>
              <a:rPr lang="en-US" sz="6600" b="1" dirty="0">
                <a:solidFill>
                  <a:schemeClr val="accent6"/>
                </a:solidFill>
              </a:rPr>
              <a:t>and now!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4BBA35-FC08-6044-B63D-2ED8E7648912}"/>
              </a:ext>
            </a:extLst>
          </p:cNvPr>
          <p:cNvGrpSpPr/>
          <p:nvPr/>
        </p:nvGrpSpPr>
        <p:grpSpPr>
          <a:xfrm>
            <a:off x="353325" y="1813733"/>
            <a:ext cx="2420856" cy="1537252"/>
            <a:chOff x="353325" y="1813733"/>
            <a:chExt cx="2420856" cy="1537252"/>
          </a:xfrm>
        </p:grpSpPr>
        <p:sp>
          <p:nvSpPr>
            <p:cNvPr id="4" name="Curved Right Arrow 3">
              <a:extLst>
                <a:ext uri="{FF2B5EF4-FFF2-40B4-BE49-F238E27FC236}">
                  <a16:creationId xmlns:a16="http://schemas.microsoft.com/office/drawing/2014/main" id="{2C908C00-9C04-0C47-87FD-B61366A67A64}"/>
                </a:ext>
              </a:extLst>
            </p:cNvPr>
            <p:cNvSpPr/>
            <p:nvPr/>
          </p:nvSpPr>
          <p:spPr>
            <a:xfrm>
              <a:off x="1010475" y="1813733"/>
              <a:ext cx="1318593" cy="1537252"/>
            </a:xfrm>
            <a:prstGeom prst="curvedRightArrow">
              <a:avLst>
                <a:gd name="adj1" fmla="val 4108"/>
                <a:gd name="adj2" fmla="val 20796"/>
                <a:gd name="adj3" fmla="val 25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A0BEE67-F0D9-0E4E-A04E-6796634D9914}"/>
                </a:ext>
              </a:extLst>
            </p:cNvPr>
            <p:cNvSpPr txBox="1"/>
            <p:nvPr/>
          </p:nvSpPr>
          <p:spPr>
            <a:xfrm rot="20955779">
              <a:off x="353325" y="1817177"/>
              <a:ext cx="2420856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  <a:latin typeface="Bradley Hand" pitchFamily="2" charset="77"/>
                </a:rPr>
                <a:t>climate</a:t>
              </a:r>
            </a:p>
          </p:txBody>
        </p:sp>
      </p:grp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EA5A0E3-C841-4449-B04D-E2EB2C28D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990" y="7061930"/>
            <a:ext cx="1576019" cy="7917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E34133-F72B-5943-B41B-C8455BC729E9}"/>
              </a:ext>
            </a:extLst>
          </p:cNvPr>
          <p:cNvSpPr txBox="1"/>
          <p:nvPr/>
        </p:nvSpPr>
        <p:spPr>
          <a:xfrm>
            <a:off x="3416618" y="6553200"/>
            <a:ext cx="236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linda@350bayarea.org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363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FF1520F4-CCB0-B043-93EA-2F6874F38695}"/>
              </a:ext>
            </a:extLst>
          </p:cNvPr>
          <p:cNvSpPr txBox="1"/>
          <p:nvPr/>
        </p:nvSpPr>
        <p:spPr>
          <a:xfrm>
            <a:off x="145062" y="1041188"/>
            <a:ext cx="9129570" cy="771038"/>
          </a:xfrm>
          <a:prstGeom prst="rect">
            <a:avLst/>
          </a:prstGeom>
          <a:noFill/>
          <a:ln cap="rnd">
            <a:noFill/>
          </a:ln>
          <a:effectLst/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algn="ctr"/>
            <a:r>
              <a:rPr lang="en-US" sz="4000" dirty="0">
                <a:solidFill>
                  <a:srgbClr val="305B79"/>
                </a:solidFill>
                <a:latin typeface="Franklin Gothic Medium" panose="020B0603020102020204" pitchFamily="34" charset="0"/>
              </a:rPr>
              <a:t>Your work directly impacts …</a:t>
            </a:r>
          </a:p>
        </p:txBody>
      </p:sp>
      <p:pic>
        <p:nvPicPr>
          <p:cNvPr id="13" name="Picture 12" descr="A picture containing indoor, sitting, device&#10;&#10;Description automatically generated">
            <a:extLst>
              <a:ext uri="{FF2B5EF4-FFF2-40B4-BE49-F238E27FC236}">
                <a16:creationId xmlns:a16="http://schemas.microsoft.com/office/drawing/2014/main" id="{D97FC296-7426-CA43-805A-AA1A2A016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969" y="1891443"/>
            <a:ext cx="6019800" cy="4432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F3B4A0-74D7-0042-A62B-7CEE42922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92" y="120849"/>
            <a:ext cx="2639267" cy="791780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F8D7A1-6C9A-1043-89AC-345AECF80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27" y="7223340"/>
            <a:ext cx="1576019" cy="79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82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FF1520F4-CCB0-B043-93EA-2F6874F38695}"/>
              </a:ext>
            </a:extLst>
          </p:cNvPr>
          <p:cNvSpPr txBox="1"/>
          <p:nvPr/>
        </p:nvSpPr>
        <p:spPr>
          <a:xfrm>
            <a:off x="0" y="649446"/>
            <a:ext cx="9129570" cy="818039"/>
          </a:xfrm>
          <a:prstGeom prst="rect">
            <a:avLst/>
          </a:prstGeom>
          <a:noFill/>
          <a:ln cap="rnd">
            <a:noFill/>
          </a:ln>
          <a:effectLst/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algn="ctr"/>
            <a:r>
              <a:rPr lang="en-US" sz="4000" dirty="0">
                <a:solidFill>
                  <a:srgbClr val="305B79"/>
                </a:solidFill>
                <a:latin typeface="Franklin Gothic Medium" panose="020B0603020102020204" pitchFamily="34" charset="0"/>
              </a:rPr>
              <a:t>and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C22522-C8AD-0A4C-B58D-6DFECB98C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173" y="1441226"/>
            <a:ext cx="6149681" cy="5045363"/>
          </a:xfrm>
          <a:prstGeom prst="rect">
            <a:avLst/>
          </a:prstGeom>
          <a:ln>
            <a:solidFill>
              <a:srgbClr val="305B79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35FC6D-48AA-A24E-8694-AB405BEE3D7F}"/>
              </a:ext>
            </a:extLst>
          </p:cNvPr>
          <p:cNvSpPr txBox="1"/>
          <p:nvPr/>
        </p:nvSpPr>
        <p:spPr>
          <a:xfrm>
            <a:off x="5314110" y="6548182"/>
            <a:ext cx="130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Source: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68DA55-C7D1-8A45-B7FA-A1BAE3849D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41" y="6583516"/>
            <a:ext cx="1708098" cy="760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28915E-A69A-8E44-905E-45DB577D77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192" y="120849"/>
            <a:ext cx="2639267" cy="791780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086AD7-705E-804A-9DD7-6A602B0639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853" y="7316971"/>
            <a:ext cx="1576019" cy="7917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8C5BCC2-A9EE-DE41-AA57-314AD0386D38}"/>
              </a:ext>
            </a:extLst>
          </p:cNvPr>
          <p:cNvGrpSpPr/>
          <p:nvPr/>
        </p:nvGrpSpPr>
        <p:grpSpPr>
          <a:xfrm>
            <a:off x="135192" y="3480209"/>
            <a:ext cx="8696582" cy="3706654"/>
            <a:chOff x="135191" y="3873500"/>
            <a:chExt cx="8696582" cy="3706654"/>
          </a:xfrm>
        </p:grpSpPr>
        <p:pic>
          <p:nvPicPr>
            <p:cNvPr id="3" name="Picture 2" descr="A picture containing sky, spring&#10;&#10;Description automatically generated">
              <a:extLst>
                <a:ext uri="{FF2B5EF4-FFF2-40B4-BE49-F238E27FC236}">
                  <a16:creationId xmlns:a16="http://schemas.microsoft.com/office/drawing/2014/main" id="{E3E47E90-9275-5D40-8712-4124193650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180"/>
            <a:stretch/>
          </p:blipFill>
          <p:spPr>
            <a:xfrm>
              <a:off x="3143802" y="3873500"/>
              <a:ext cx="5687971" cy="3706654"/>
            </a:xfrm>
            <a:prstGeom prst="rect">
              <a:avLst/>
            </a:prstGeom>
          </p:spPr>
        </p:pic>
        <p:pic>
          <p:nvPicPr>
            <p:cNvPr id="14" name="Picture 13" descr="A picture containing outdoor, smoke, nature, forest&#10;&#10;Description automatically generated">
              <a:extLst>
                <a:ext uri="{FF2B5EF4-FFF2-40B4-BE49-F238E27FC236}">
                  <a16:creationId xmlns:a16="http://schemas.microsoft.com/office/drawing/2014/main" id="{CBC6CFBF-F8F6-B349-B704-BBFA84F78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9180"/>
            <a:stretch/>
          </p:blipFill>
          <p:spPr>
            <a:xfrm>
              <a:off x="135191" y="3873500"/>
              <a:ext cx="4612823" cy="3706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991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FF1520F4-CCB0-B043-93EA-2F6874F38695}"/>
              </a:ext>
            </a:extLst>
          </p:cNvPr>
          <p:cNvSpPr txBox="1"/>
          <p:nvPr/>
        </p:nvSpPr>
        <p:spPr>
          <a:xfrm>
            <a:off x="0" y="939283"/>
            <a:ext cx="9129570" cy="818039"/>
          </a:xfrm>
          <a:prstGeom prst="rect">
            <a:avLst/>
          </a:prstGeom>
          <a:noFill/>
          <a:ln cap="rnd">
            <a:noFill/>
          </a:ln>
          <a:effectLst/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algn="ctr"/>
            <a:r>
              <a:rPr lang="en-US" sz="4000" dirty="0">
                <a:solidFill>
                  <a:srgbClr val="305B79"/>
                </a:solidFill>
                <a:latin typeface="Franklin Gothic Medium" panose="020B0603020102020204" pitchFamily="34" charset="0"/>
              </a:rPr>
              <a:t>and changes in albedo 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35FC6D-48AA-A24E-8694-AB405BEE3D7F}"/>
              </a:ext>
            </a:extLst>
          </p:cNvPr>
          <p:cNvSpPr txBox="1"/>
          <p:nvPr/>
        </p:nvSpPr>
        <p:spPr>
          <a:xfrm>
            <a:off x="368340" y="5584578"/>
            <a:ext cx="4419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2060"/>
                </a:solidFill>
              </a:rPr>
              <a:t>Sources:</a:t>
            </a:r>
          </a:p>
          <a:p>
            <a:r>
              <a:rPr lang="en-US" sz="1400" i="1" dirty="0">
                <a:solidFill>
                  <a:srgbClr val="002060"/>
                </a:solidFill>
              </a:rPr>
              <a:t>https://</a:t>
            </a:r>
            <a:r>
              <a:rPr lang="en-US" sz="1400" i="1" dirty="0" err="1">
                <a:solidFill>
                  <a:srgbClr val="002060"/>
                </a:solidFill>
              </a:rPr>
              <a:t>www.researchgate.net</a:t>
            </a:r>
            <a:r>
              <a:rPr lang="en-US" sz="1400" i="1" dirty="0">
                <a:solidFill>
                  <a:srgbClr val="002060"/>
                </a:solidFill>
              </a:rPr>
              <a:t>/publication/45658319_Measured_black_carbon_deposition_on_the_Sierra_Nevada_snow_pack_and_implication_for_snow_pack_retreat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28915E-A69A-8E44-905E-45DB577D7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92" y="120849"/>
            <a:ext cx="2639267" cy="7917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FA0B27-D555-154E-A307-1C958A6C7C3E}"/>
              </a:ext>
            </a:extLst>
          </p:cNvPr>
          <p:cNvSpPr/>
          <p:nvPr/>
        </p:nvSpPr>
        <p:spPr>
          <a:xfrm>
            <a:off x="312227" y="4020265"/>
            <a:ext cx="47633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Large-scale deposition in Sierra Nevada… as much as 1/3 likely transported from Asia.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A01F1E-FD4D-124F-B9CE-714B24715172}"/>
              </a:ext>
            </a:extLst>
          </p:cNvPr>
          <p:cNvSpPr/>
          <p:nvPr/>
        </p:nvSpPr>
        <p:spPr>
          <a:xfrm>
            <a:off x="312227" y="2161273"/>
            <a:ext cx="499508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Measured black carbon deposition on the Sierra Nevada snow pack and implication for snow pack retreat </a:t>
            </a:r>
          </a:p>
          <a:p>
            <a:r>
              <a:rPr lang="en-US" sz="2000" b="1" i="1" dirty="0"/>
              <a:t>(Atmos. Chem. &amp; Physics, 2010) </a:t>
            </a:r>
          </a:p>
        </p:txBody>
      </p:sp>
      <p:pic>
        <p:nvPicPr>
          <p:cNvPr id="12" name="Picture 11" descr="A picture containing text, snow, outdoor, nature&#10;&#10;Description automatically generated">
            <a:extLst>
              <a:ext uri="{FF2B5EF4-FFF2-40B4-BE49-F238E27FC236}">
                <a16:creationId xmlns:a16="http://schemas.microsoft.com/office/drawing/2014/main" id="{5D4EC616-C6FE-B040-AB59-A24F33A46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316" y="2187122"/>
            <a:ext cx="3293353" cy="4884020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6358CFC-0DD3-654E-B966-5AA424ED0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53" y="7316971"/>
            <a:ext cx="1576019" cy="79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52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243961-B64A-0647-88DA-64C50355B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92" y="120849"/>
            <a:ext cx="2639267" cy="791780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2B8FE7-F64F-024E-9300-B9B9E2DE4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53" y="7316971"/>
            <a:ext cx="1576019" cy="791780"/>
          </a:xfrm>
          <a:prstGeom prst="rect">
            <a:avLst/>
          </a:prstGeom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C918060E-0AD7-B34A-B078-7270DD7E8E66}"/>
              </a:ext>
            </a:extLst>
          </p:cNvPr>
          <p:cNvSpPr txBox="1"/>
          <p:nvPr/>
        </p:nvSpPr>
        <p:spPr>
          <a:xfrm>
            <a:off x="0" y="939283"/>
            <a:ext cx="9129570" cy="818039"/>
          </a:xfrm>
          <a:prstGeom prst="rect">
            <a:avLst/>
          </a:prstGeom>
          <a:noFill/>
          <a:ln cap="rnd">
            <a:noFill/>
          </a:ln>
          <a:effectLst/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algn="ctr"/>
            <a:r>
              <a:rPr lang="en-US" sz="4000" dirty="0">
                <a:solidFill>
                  <a:srgbClr val="305B79"/>
                </a:solidFill>
                <a:latin typeface="Franklin Gothic Medium" panose="020B0603020102020204" pitchFamily="34" charset="0"/>
              </a:rPr>
              <a:t>… while building in greater resilience.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422BA8-DDFC-4A42-858C-4315A7000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50" y="2047946"/>
            <a:ext cx="3848100" cy="220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08F525-90CA-E443-852A-9457A03DA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852" y="3632200"/>
            <a:ext cx="3530600" cy="2336800"/>
          </a:xfrm>
          <a:prstGeom prst="rect">
            <a:avLst/>
          </a:prstGeom>
        </p:spPr>
      </p:pic>
      <p:pic>
        <p:nvPicPr>
          <p:cNvPr id="12" name="Picture 11" descr="A picture containing grass, outdoor, tree, lush&#10;&#10;Description automatically generated">
            <a:extLst>
              <a:ext uri="{FF2B5EF4-FFF2-40B4-BE49-F238E27FC236}">
                <a16:creationId xmlns:a16="http://schemas.microsoft.com/office/drawing/2014/main" id="{23458360-BDB2-CD43-9458-68FA84515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9147" y="5584754"/>
            <a:ext cx="39370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9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view of a mountain&#10;&#10;Description automatically generated">
            <a:extLst>
              <a:ext uri="{FF2B5EF4-FFF2-40B4-BE49-F238E27FC236}">
                <a16:creationId xmlns:a16="http://schemas.microsoft.com/office/drawing/2014/main" id="{E920FCA5-BA34-0C43-AAB2-4EFF8A754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44320"/>
          <a:stretch/>
        </p:blipFill>
        <p:spPr>
          <a:xfrm>
            <a:off x="3867030" y="0"/>
            <a:ext cx="6109726" cy="8229601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6A58A97F-B32A-8F4F-AD80-65B82D68DE5F}"/>
              </a:ext>
            </a:extLst>
          </p:cNvPr>
          <p:cNvSpPr txBox="1"/>
          <p:nvPr/>
        </p:nvSpPr>
        <p:spPr>
          <a:xfrm>
            <a:off x="4302698" y="640834"/>
            <a:ext cx="3736402" cy="3290644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dirty="0">
                <a:solidFill>
                  <a:srgbClr val="FFDA06"/>
                </a:solidFill>
                <a:latin typeface="Franklin Gothic Book"/>
                <a:ea typeface="Franklin Gothic Medium Cond"/>
                <a:cs typeface="Calibri" pitchFamily="34"/>
              </a:rPr>
              <a:t>The underlying driver of climate change</a:t>
            </a:r>
          </a:p>
          <a:p>
            <a:pPr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1" dirty="0">
              <a:solidFill>
                <a:srgbClr val="FFDA06"/>
              </a:solidFill>
              <a:latin typeface="Franklin Gothic Book"/>
              <a:ea typeface="Franklin Gothic Medium Cond"/>
              <a:cs typeface="Calibri" pitchFamily="34"/>
            </a:endParaRPr>
          </a:p>
          <a:p>
            <a:pPr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400" b="1" dirty="0">
              <a:solidFill>
                <a:srgbClr val="FFDA06"/>
              </a:solidFill>
              <a:latin typeface="Franklin Gothic Book"/>
              <a:ea typeface="Franklin Gothic Medium Cond"/>
              <a:cs typeface="Calibri" pitchFamily="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7A7B91-C9B4-984A-AE98-522BB152A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92" y="120849"/>
            <a:ext cx="2639267" cy="791780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6F64820-86C0-3340-8F3F-76CA91DE2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53" y="7316971"/>
            <a:ext cx="1576019" cy="79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46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805364-C0F4-C94E-A5AF-4E4E1B7FCA01}"/>
              </a:ext>
            </a:extLst>
          </p:cNvPr>
          <p:cNvSpPr/>
          <p:nvPr/>
        </p:nvSpPr>
        <p:spPr>
          <a:xfrm>
            <a:off x="0" y="-21865"/>
            <a:ext cx="9144000" cy="135308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FF1520F4-CCB0-B043-93EA-2F6874F38695}"/>
              </a:ext>
            </a:extLst>
          </p:cNvPr>
          <p:cNvSpPr txBox="1"/>
          <p:nvPr/>
        </p:nvSpPr>
        <p:spPr>
          <a:xfrm>
            <a:off x="0" y="222635"/>
            <a:ext cx="9129570" cy="1034936"/>
          </a:xfrm>
          <a:prstGeom prst="rect">
            <a:avLst/>
          </a:prstGeom>
          <a:noFill/>
          <a:ln cap="rnd">
            <a:noFill/>
          </a:ln>
          <a:effectLst/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algn="ctr"/>
            <a:r>
              <a:rPr lang="en-US" sz="4000" dirty="0">
                <a:solidFill>
                  <a:srgbClr val="FFDA06"/>
                </a:solidFill>
                <a:effectLst>
                  <a:outerShdw blurRad="50800" dist="38100" dir="2700000" algn="tl" rotWithShape="0">
                    <a:srgbClr val="FF0000">
                      <a:alpha val="40000"/>
                    </a:srgbClr>
                  </a:outerShdw>
                </a:effectLst>
                <a:latin typeface="Franklin Gothic Medium" panose="020B0603020102020204" pitchFamily="34" charset="0"/>
              </a:rPr>
              <a:t>Climate Change: </a:t>
            </a:r>
          </a:p>
          <a:p>
            <a:pPr algn="ctr"/>
            <a:r>
              <a:rPr lang="en-US" sz="3600" dirty="0">
                <a:solidFill>
                  <a:srgbClr val="FFDA06"/>
                </a:solidFill>
                <a:effectLst>
                  <a:outerShdw blurRad="50800" dist="38100" dir="2700000" algn="tl" rotWithShape="0">
                    <a:srgbClr val="FF0000">
                      <a:alpha val="40000"/>
                    </a:srgbClr>
                  </a:outerShdw>
                </a:effectLst>
                <a:latin typeface="Franklin Gothic Medium" panose="020B0603020102020204" pitchFamily="34" charset="0"/>
              </a:rPr>
              <a:t>A shift in the Earth’s energy balance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4DDBAD3-45E8-694A-B13E-190E20A4B2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" b="-1742"/>
          <a:stretch/>
        </p:blipFill>
        <p:spPr>
          <a:xfrm>
            <a:off x="704170" y="1588607"/>
            <a:ext cx="8063719" cy="625010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F9C56A0-77A0-DA4A-BF0F-C71568604DC5}"/>
              </a:ext>
            </a:extLst>
          </p:cNvPr>
          <p:cNvGrpSpPr/>
          <p:nvPr/>
        </p:nvGrpSpPr>
        <p:grpSpPr>
          <a:xfrm>
            <a:off x="690138" y="6954258"/>
            <a:ext cx="8078781" cy="1146987"/>
            <a:chOff x="1060881" y="6692295"/>
            <a:chExt cx="7022238" cy="99698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080F0CF-DE5E-6347-9398-8C9367C926E6}"/>
                </a:ext>
              </a:extLst>
            </p:cNvPr>
            <p:cNvSpPr/>
            <p:nvPr/>
          </p:nvSpPr>
          <p:spPr>
            <a:xfrm>
              <a:off x="1067941" y="6692295"/>
              <a:ext cx="7009146" cy="845495"/>
            </a:xfrm>
            <a:prstGeom prst="rect">
              <a:avLst/>
            </a:prstGeom>
            <a:solidFill>
              <a:srgbClr val="5C2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4318604-185F-1443-81D5-794C88241785}"/>
                </a:ext>
              </a:extLst>
            </p:cNvPr>
            <p:cNvSpPr/>
            <p:nvPr/>
          </p:nvSpPr>
          <p:spPr>
            <a:xfrm>
              <a:off x="1060881" y="6841325"/>
              <a:ext cx="7022238" cy="8479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DA06"/>
                  </a:solidFill>
                </a:rPr>
                <a:t>W/m</a:t>
              </a:r>
              <a:r>
                <a:rPr lang="en-US" sz="2000" b="1" baseline="30000" dirty="0">
                  <a:solidFill>
                    <a:srgbClr val="FFDA06"/>
                  </a:solidFill>
                </a:rPr>
                <a:t>2</a:t>
              </a:r>
              <a:r>
                <a:rPr lang="en-US" sz="2000" b="1" dirty="0">
                  <a:solidFill>
                    <a:srgbClr val="FFDA06"/>
                  </a:solidFill>
                </a:rPr>
                <a:t> is the measures of “Radiative Forcing” – the extent to which the earth is heated (positive RF) or cooled (negative RF)</a:t>
              </a:r>
              <a:endParaRPr lang="en-US" dirty="0">
                <a:solidFill>
                  <a:srgbClr val="FFDA06"/>
                </a:solidFill>
                <a:latin typeface="Franklin Gothic Book"/>
                <a:ea typeface="Franklin Gothic Demi"/>
                <a:cs typeface="Franklin Gothic Demi"/>
              </a:endParaRPr>
            </a:p>
            <a:p>
              <a:pPr algn="ctr"/>
              <a:endParaRPr lang="en-US" sz="2800" b="1" baseline="30000" dirty="0">
                <a:solidFill>
                  <a:srgbClr val="FFDA06"/>
                </a:solidFill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4A102C20-EEBC-0943-8179-5CD4C609733C}"/>
              </a:ext>
            </a:extLst>
          </p:cNvPr>
          <p:cNvSpPr/>
          <p:nvPr/>
        </p:nvSpPr>
        <p:spPr>
          <a:xfrm>
            <a:off x="700231" y="1575721"/>
            <a:ext cx="8055596" cy="634863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10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8EA5AD-3187-D643-A763-7E4679A1F3BB}"/>
              </a:ext>
            </a:extLst>
          </p:cNvPr>
          <p:cNvSpPr txBox="1"/>
          <p:nvPr/>
        </p:nvSpPr>
        <p:spPr>
          <a:xfrm>
            <a:off x="5136511" y="2494329"/>
            <a:ext cx="3799636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/>
                <a:latin typeface="Franklin Gothic Medium" panose="020B0603020102020204" pitchFamily="34" charset="0"/>
                <a:ea typeface="Franklin Gothic Demi" charset="0"/>
                <a:cs typeface="Franklin Gothic Demi" charset="0"/>
              </a:rPr>
              <a:t>CAUSE – EFFECT</a:t>
            </a:r>
          </a:p>
          <a:p>
            <a:pPr algn="ctr"/>
            <a:endParaRPr lang="en-US" sz="1200" b="1" dirty="0">
              <a:effectLst/>
              <a:ea typeface="Franklin Gothic Demi" charset="0"/>
              <a:cs typeface="Franklin Gothic Demi" charset="0"/>
            </a:endParaRPr>
          </a:p>
          <a:p>
            <a:pPr marL="11113"/>
            <a:r>
              <a:rPr lang="en-US" sz="2800" dirty="0">
                <a:effectLst/>
                <a:latin typeface="Franklin Gothic Book" panose="020B0503020102020204" pitchFamily="34" charset="0"/>
                <a:ea typeface="Franklin Gothic Demi" charset="0"/>
                <a:cs typeface="Franklin Gothic Demi" charset="0"/>
              </a:rPr>
              <a:t>The more excess heat is trapped, the more:</a:t>
            </a:r>
          </a:p>
          <a:p>
            <a:pPr marL="11113"/>
            <a:endParaRPr lang="en-US" sz="1050" dirty="0">
              <a:effectLst/>
              <a:latin typeface="Franklin Gothic Book" panose="020B0503020102020204" pitchFamily="34" charset="0"/>
              <a:ea typeface="Franklin Gothic Demi" charset="0"/>
              <a:cs typeface="Franklin Gothic Demi" charset="0"/>
            </a:endParaRPr>
          </a:p>
          <a:p>
            <a:pPr marL="29686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Franklin Gothic Book" panose="020B0503020102020204" pitchFamily="34" charset="0"/>
                <a:ea typeface="Franklin Gothic Demi" charset="0"/>
                <a:cs typeface="Franklin Gothic Demi" charset="0"/>
              </a:rPr>
              <a:t>climate will be disrupted </a:t>
            </a:r>
          </a:p>
          <a:p>
            <a:pPr marL="29686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Franklin Gothic Book" panose="020B0503020102020204" pitchFamily="34" charset="0"/>
                <a:ea typeface="Franklin Gothic Demi" charset="0"/>
                <a:cs typeface="Franklin Gothic Demi" charset="0"/>
              </a:rPr>
              <a:t>environmental damage will occur</a:t>
            </a:r>
          </a:p>
          <a:p>
            <a:pPr marL="29686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Franklin Gothic Book" panose="020B0503020102020204" pitchFamily="34" charset="0"/>
                <a:ea typeface="Franklin Gothic Demi" charset="0"/>
                <a:cs typeface="Franklin Gothic Demi" charset="0"/>
              </a:rPr>
              <a:t>temperature will rise</a:t>
            </a:r>
          </a:p>
        </p:txBody>
      </p:sp>
      <p:pic>
        <p:nvPicPr>
          <p:cNvPr id="3" name="Picture 2" descr="A picture containing table, indoor, next, cup&#13;&#10;&#13;&#10;Description automatically generated">
            <a:extLst>
              <a:ext uri="{FF2B5EF4-FFF2-40B4-BE49-F238E27FC236}">
                <a16:creationId xmlns:a16="http://schemas.microsoft.com/office/drawing/2014/main" id="{58A861DF-78B1-504D-AE62-D3E6132697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98" r="12144"/>
          <a:stretch/>
        </p:blipFill>
        <p:spPr>
          <a:xfrm>
            <a:off x="207853" y="2597045"/>
            <a:ext cx="4692394" cy="4029184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9445F524-4628-5B43-8638-364E0B8715B8}"/>
              </a:ext>
            </a:extLst>
          </p:cNvPr>
          <p:cNvSpPr txBox="1"/>
          <p:nvPr/>
        </p:nvSpPr>
        <p:spPr>
          <a:xfrm>
            <a:off x="14430" y="1107152"/>
            <a:ext cx="9129570" cy="1034936"/>
          </a:xfrm>
          <a:prstGeom prst="rect">
            <a:avLst/>
          </a:prstGeom>
          <a:noFill/>
          <a:ln cap="rnd">
            <a:noFill/>
          </a:ln>
          <a:effectLst/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Radiative Forcing (RF): </a:t>
            </a:r>
          </a:p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Leading indicator of climate change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4F770A-FB3C-9240-AD08-182AC5970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92" y="120849"/>
            <a:ext cx="2639267" cy="791780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9A4646-DDF5-5240-A42D-C5623A0AF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53" y="7316971"/>
            <a:ext cx="1576019" cy="79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40794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54653</TotalTime>
  <Words>789</Words>
  <Application>Microsoft Macintosh PowerPoint</Application>
  <PresentationFormat>Custom</PresentationFormat>
  <Paragraphs>138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Bradley Hand</vt:lpstr>
      <vt:lpstr>Calibri</vt:lpstr>
      <vt:lpstr>Calibri Light</vt:lpstr>
      <vt:lpstr>Franklin Gothic Book</vt:lpstr>
      <vt:lpstr>Franklin Gothic Heavy</vt:lpstr>
      <vt:lpstr>Franklin Gothic Medium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Stabilizing RF requires strategies that deliver in the near-term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Tobias Schultz</dc:creator>
  <cp:lastModifiedBy>Linda Brown</cp:lastModifiedBy>
  <cp:revision>1671</cp:revision>
  <cp:lastPrinted>2017-10-03T20:23:10Z</cp:lastPrinted>
  <dcterms:created xsi:type="dcterms:W3CDTF">2017-09-12T23:31:36Z</dcterms:created>
  <dcterms:modified xsi:type="dcterms:W3CDTF">2020-11-16T22:32:19Z</dcterms:modified>
</cp:coreProperties>
</file>